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71" r:id="rId15"/>
    <p:sldId id="269" r:id="rId16"/>
    <p:sldId id="270" r:id="rId17"/>
  </p:sldIdLst>
  <p:sldSz cx="18288000" cy="10287000"/>
  <p:notesSz cx="6858000" cy="9144000"/>
  <p:embeddedFontLst>
    <p:embeddedFont>
      <p:font typeface="Asap" panose="020F0504030202060203" pitchFamily="34" charset="77"/>
      <p:regular r:id="rId19"/>
    </p:embeddedFont>
    <p:embeddedFont>
      <p:font typeface="Asap Bold" panose="020F0804030202060203" pitchFamily="34" charset="77"/>
      <p:regular r:id="rId20"/>
      <p:bold r:id="rId21"/>
    </p:embeddedFont>
    <p:embeddedFont>
      <p:font typeface="Be Vietnam" pitchFamily="2" charset="77"/>
      <p:regular r:id="rId22"/>
    </p:embeddedFont>
    <p:embeddedFont>
      <p:font typeface="Be Vietnam Ultra-Bold" pitchFamily="2" charset="77"/>
      <p:regular r:id="rId23"/>
      <p:bold r:id="rId24"/>
    </p:embeddedFont>
    <p:embeddedFont>
      <p:font typeface="Cabin" pitchFamily="2" charset="77"/>
      <p:regular r:id="rId25"/>
    </p:embeddedFont>
    <p:embeddedFont>
      <p:font typeface="Cabin Bold" pitchFamily="2" charset="77"/>
      <p:regular r:id="rId26"/>
      <p:bold r:id="rId27"/>
    </p:embeddedFont>
    <p:embeddedFont>
      <p:font typeface="DFVN Camar" pitchFamily="2" charset="77"/>
      <p:regular r:id="rId28"/>
    </p:embeddedFont>
    <p:embeddedFont>
      <p:font typeface="Heading Now 71-78 Bold" pitchFamily="2" charset="0"/>
      <p:regular r:id="rId29"/>
      <p:bold r:id="rId30"/>
    </p:embeddedFont>
    <p:embeddedFont>
      <p:font typeface="IBM Plex Serif Bold" panose="02060803050406000203" pitchFamily="18" charset="77"/>
      <p:regular r:id="rId31"/>
      <p:bold r:id="rId32"/>
    </p:embeddedFont>
    <p:embeddedFont>
      <p:font typeface="Noto Serif Display Bold" panose="02020802080505020204" pitchFamily="18" charset="0"/>
      <p:regular r:id="rId33"/>
      <p:bold r:id="rId34"/>
    </p:embeddedFont>
    <p:embeddedFont>
      <p:font typeface="Paytone One" pitchFamily="2" charset="77"/>
      <p:regular r:id="rId35"/>
    </p:embeddedFont>
    <p:embeddedFont>
      <p:font typeface="Telegraf" pitchFamily="2" charset="77"/>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4601" autoAdjust="0"/>
  </p:normalViewPr>
  <p:slideViewPr>
    <p:cSldViewPr>
      <p:cViewPr>
        <p:scale>
          <a:sx n="85" d="100"/>
          <a:sy n="85" d="100"/>
        </p:scale>
        <p:origin x="576"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1A776-D824-AF44-89EE-D72EF4D201AD}" type="datetimeFigureOut">
              <a:rPr lang="en-VN" smtClean="0"/>
              <a:t>8/6/25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C7F30-0BF0-6C40-92AD-AD67E3F7432B}" type="slidenum">
              <a:rPr lang="en-VN" smtClean="0"/>
              <a:t>‹#›</a:t>
            </a:fld>
            <a:endParaRPr lang="en-VN"/>
          </a:p>
        </p:txBody>
      </p:sp>
    </p:spTree>
    <p:extLst>
      <p:ext uri="{BB962C8B-B14F-4D97-AF65-F5344CB8AC3E}">
        <p14:creationId xmlns:p14="http://schemas.microsoft.com/office/powerpoint/2010/main" val="3225856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2BC7F30-0BF0-6C40-92AD-AD67E3F7432B}" type="slidenum">
              <a:rPr lang="en-VN" smtClean="0"/>
              <a:t>5</a:t>
            </a:fld>
            <a:endParaRPr lang="en-VN"/>
          </a:p>
        </p:txBody>
      </p:sp>
    </p:spTree>
    <p:extLst>
      <p:ext uri="{BB962C8B-B14F-4D97-AF65-F5344CB8AC3E}">
        <p14:creationId xmlns:p14="http://schemas.microsoft.com/office/powerpoint/2010/main" val="180541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4.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2.svg"/><Relationship Id="rId4" Type="http://schemas.openxmlformats.org/officeDocument/2006/relationships/image" Target="../media/image94.svg"/><Relationship Id="rId9"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6.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1.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37.sv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65.png"/><Relationship Id="rId3" Type="http://schemas.openxmlformats.org/officeDocument/2006/relationships/image" Target="../media/image41.png"/><Relationship Id="rId7" Type="http://schemas.openxmlformats.org/officeDocument/2006/relationships/image" Target="../media/image36.png"/><Relationship Id="rId12"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63.png"/><Relationship Id="rId5" Type="http://schemas.openxmlformats.org/officeDocument/2006/relationships/image" Target="../media/image32.png"/><Relationship Id="rId10" Type="http://schemas.openxmlformats.org/officeDocument/2006/relationships/image" Target="../media/image62.png"/><Relationship Id="rId4" Type="http://schemas.openxmlformats.org/officeDocument/2006/relationships/image" Target="../media/image42.svg"/><Relationship Id="rId9" Type="http://schemas.openxmlformats.org/officeDocument/2006/relationships/image" Target="../media/image61.pn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36.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31.png"/><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37.svg"/><Relationship Id="rId9" Type="http://schemas.openxmlformats.org/officeDocument/2006/relationships/image" Target="../media/image71.png"/><Relationship Id="rId1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150" b="-49319"/>
            </a:stretch>
          </a:blipFill>
        </p:spPr>
        <p:txBody>
          <a:bodyPr/>
          <a:lstStyle/>
          <a:p>
            <a:endParaRPr lang="en-VN"/>
          </a:p>
        </p:txBody>
      </p:sp>
      <p:sp>
        <p:nvSpPr>
          <p:cNvPr id="3" name="Freeform 3"/>
          <p:cNvSpPr/>
          <p:nvPr/>
        </p:nvSpPr>
        <p:spPr>
          <a:xfrm rot="-5400000">
            <a:off x="-3679225" y="6281297"/>
            <a:ext cx="7709841" cy="5907665"/>
          </a:xfrm>
          <a:custGeom>
            <a:avLst/>
            <a:gdLst/>
            <a:ahLst/>
            <a:cxnLst/>
            <a:rect l="l" t="t" r="r" b="b"/>
            <a:pathLst>
              <a:path w="7709841" h="5907665">
                <a:moveTo>
                  <a:pt x="0" y="0"/>
                </a:moveTo>
                <a:lnTo>
                  <a:pt x="7709841" y="0"/>
                </a:lnTo>
                <a:lnTo>
                  <a:pt x="7709841" y="5907666"/>
                </a:lnTo>
                <a:lnTo>
                  <a:pt x="0" y="5907666"/>
                </a:lnTo>
                <a:lnTo>
                  <a:pt x="0" y="0"/>
                </a:lnTo>
                <a:close/>
              </a:path>
            </a:pathLst>
          </a:custGeom>
          <a:blipFill>
            <a:blip r:embed="rId3">
              <a:alphaModFix amt="9999"/>
            </a:blip>
            <a:stretch>
              <a:fillRect/>
            </a:stretch>
          </a:blipFill>
        </p:spPr>
        <p:txBody>
          <a:bodyPr/>
          <a:lstStyle/>
          <a:p>
            <a:endParaRPr lang="en-VN"/>
          </a:p>
        </p:txBody>
      </p:sp>
      <p:sp>
        <p:nvSpPr>
          <p:cNvPr id="4" name="Freeform 4"/>
          <p:cNvSpPr/>
          <p:nvPr/>
        </p:nvSpPr>
        <p:spPr>
          <a:xfrm flipH="1">
            <a:off x="13825547" y="7441477"/>
            <a:ext cx="7976443" cy="4207573"/>
          </a:xfrm>
          <a:custGeom>
            <a:avLst/>
            <a:gdLst/>
            <a:ahLst/>
            <a:cxnLst/>
            <a:rect l="l" t="t" r="r" b="b"/>
            <a:pathLst>
              <a:path w="7976443" h="4207573">
                <a:moveTo>
                  <a:pt x="7976443" y="0"/>
                </a:moveTo>
                <a:lnTo>
                  <a:pt x="0" y="0"/>
                </a:lnTo>
                <a:lnTo>
                  <a:pt x="0" y="4207574"/>
                </a:lnTo>
                <a:lnTo>
                  <a:pt x="7976443" y="4207574"/>
                </a:lnTo>
                <a:lnTo>
                  <a:pt x="79764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5" name="Freeform 5"/>
          <p:cNvSpPr/>
          <p:nvPr/>
        </p:nvSpPr>
        <p:spPr>
          <a:xfrm>
            <a:off x="-5483933" y="-1066396"/>
            <a:ext cx="9801620" cy="4190193"/>
          </a:xfrm>
          <a:custGeom>
            <a:avLst/>
            <a:gdLst/>
            <a:ahLst/>
            <a:cxnLst/>
            <a:rect l="l" t="t" r="r" b="b"/>
            <a:pathLst>
              <a:path w="9801620" h="4190193">
                <a:moveTo>
                  <a:pt x="0" y="0"/>
                </a:moveTo>
                <a:lnTo>
                  <a:pt x="9801620" y="0"/>
                </a:lnTo>
                <a:lnTo>
                  <a:pt x="9801620" y="4190192"/>
                </a:lnTo>
                <a:lnTo>
                  <a:pt x="0" y="4190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pic>
        <p:nvPicPr>
          <p:cNvPr id="6" name="Picture 6"/>
          <p:cNvPicPr>
            <a:picLocks noChangeAspect="1"/>
          </p:cNvPicPr>
          <p:nvPr/>
        </p:nvPicPr>
        <p:blipFill>
          <a:blip r:embed="rId8"/>
          <a:srcRect/>
          <a:stretch>
            <a:fillRect/>
          </a:stretch>
        </p:blipFill>
        <p:spPr>
          <a:xfrm>
            <a:off x="175696" y="8614328"/>
            <a:ext cx="4614372" cy="1661174"/>
          </a:xfrm>
          <a:prstGeom prst="rect">
            <a:avLst/>
          </a:prstGeom>
        </p:spPr>
      </p:pic>
      <p:sp>
        <p:nvSpPr>
          <p:cNvPr id="7" name="Freeform 7"/>
          <p:cNvSpPr/>
          <p:nvPr/>
        </p:nvSpPr>
        <p:spPr>
          <a:xfrm>
            <a:off x="14322862" y="186323"/>
            <a:ext cx="1684755" cy="1684755"/>
          </a:xfrm>
          <a:custGeom>
            <a:avLst/>
            <a:gdLst/>
            <a:ahLst/>
            <a:cxnLst/>
            <a:rect l="l" t="t" r="r" b="b"/>
            <a:pathLst>
              <a:path w="1684755" h="1684755">
                <a:moveTo>
                  <a:pt x="0" y="0"/>
                </a:moveTo>
                <a:lnTo>
                  <a:pt x="1684755" y="0"/>
                </a:lnTo>
                <a:lnTo>
                  <a:pt x="1684755" y="1684754"/>
                </a:lnTo>
                <a:lnTo>
                  <a:pt x="0" y="1684754"/>
                </a:lnTo>
                <a:lnTo>
                  <a:pt x="0" y="0"/>
                </a:lnTo>
                <a:close/>
              </a:path>
            </a:pathLst>
          </a:custGeom>
          <a:blipFill>
            <a:blip r:embed="rId9"/>
            <a:stretch>
              <a:fillRect/>
            </a:stretch>
          </a:blipFill>
        </p:spPr>
        <p:txBody>
          <a:bodyPr/>
          <a:lstStyle/>
          <a:p>
            <a:endParaRPr lang="en-VN"/>
          </a:p>
        </p:txBody>
      </p:sp>
      <p:sp>
        <p:nvSpPr>
          <p:cNvPr id="8" name="Freeform 8"/>
          <p:cNvSpPr/>
          <p:nvPr/>
        </p:nvSpPr>
        <p:spPr>
          <a:xfrm>
            <a:off x="16185398" y="186323"/>
            <a:ext cx="1628370" cy="1684755"/>
          </a:xfrm>
          <a:custGeom>
            <a:avLst/>
            <a:gdLst/>
            <a:ahLst/>
            <a:cxnLst/>
            <a:rect l="l" t="t" r="r" b="b"/>
            <a:pathLst>
              <a:path w="1628370" h="1684755">
                <a:moveTo>
                  <a:pt x="0" y="0"/>
                </a:moveTo>
                <a:lnTo>
                  <a:pt x="1628370" y="0"/>
                </a:lnTo>
                <a:lnTo>
                  <a:pt x="1628370" y="1684754"/>
                </a:lnTo>
                <a:lnTo>
                  <a:pt x="0" y="1684754"/>
                </a:lnTo>
                <a:lnTo>
                  <a:pt x="0" y="0"/>
                </a:lnTo>
                <a:close/>
              </a:path>
            </a:pathLst>
          </a:custGeom>
          <a:blipFill>
            <a:blip r:embed="rId10"/>
            <a:stretch>
              <a:fillRect l="-1731" r="-1731"/>
            </a:stretch>
          </a:blipFill>
        </p:spPr>
        <p:txBody>
          <a:bodyPr/>
          <a:lstStyle/>
          <a:p>
            <a:endParaRPr lang="en-VN"/>
          </a:p>
        </p:txBody>
      </p:sp>
      <p:sp>
        <p:nvSpPr>
          <p:cNvPr id="9" name="TextBox 9"/>
          <p:cNvSpPr txBox="1"/>
          <p:nvPr/>
        </p:nvSpPr>
        <p:spPr>
          <a:xfrm>
            <a:off x="0" y="4350384"/>
            <a:ext cx="18288000" cy="1424308"/>
          </a:xfrm>
          <a:prstGeom prst="rect">
            <a:avLst/>
          </a:prstGeom>
        </p:spPr>
        <p:txBody>
          <a:bodyPr lIns="0" tIns="0" rIns="0" bIns="0" rtlCol="0" anchor="t">
            <a:spAutoFit/>
          </a:bodyPr>
          <a:lstStyle/>
          <a:p>
            <a:pPr algn="ctr">
              <a:lnSpc>
                <a:spcPts val="9545"/>
              </a:lnSpc>
            </a:pPr>
            <a:r>
              <a:rPr lang="en-US" sz="8300" b="1" spc="-514">
                <a:solidFill>
                  <a:srgbClr val="E51111"/>
                </a:solidFill>
                <a:latin typeface="Heading Now 71-78 Bold"/>
                <a:ea typeface="Heading Now 71-78 Bold"/>
                <a:cs typeface="Heading Now 71-78 Bold"/>
                <a:sym typeface="Heading Now 71-78 Bold"/>
              </a:rPr>
              <a:t>NỘI SUY ĐƯỜNG CONG SPLINE </a:t>
            </a:r>
          </a:p>
        </p:txBody>
      </p:sp>
      <p:sp>
        <p:nvSpPr>
          <p:cNvPr id="10" name="TextBox 10"/>
          <p:cNvSpPr txBox="1"/>
          <p:nvPr/>
        </p:nvSpPr>
        <p:spPr>
          <a:xfrm>
            <a:off x="0" y="6281842"/>
            <a:ext cx="17813768" cy="4005158"/>
          </a:xfrm>
          <a:prstGeom prst="rect">
            <a:avLst/>
          </a:prstGeom>
        </p:spPr>
        <p:txBody>
          <a:bodyPr lIns="0" tIns="0" rIns="0" bIns="0" rtlCol="0" anchor="t">
            <a:spAutoFit/>
          </a:bodyPr>
          <a:lstStyle/>
          <a:p>
            <a:pPr algn="ctr">
              <a:lnSpc>
                <a:spcPts val="6342"/>
              </a:lnSpc>
            </a:pPr>
            <a:r>
              <a:rPr lang="en-US" sz="4530" spc="-280">
                <a:solidFill>
                  <a:srgbClr val="000000"/>
                </a:solidFill>
                <a:latin typeface="Telegraf"/>
                <a:ea typeface="Telegraf"/>
                <a:cs typeface="Telegraf"/>
                <a:sym typeface="Telegraf"/>
              </a:rPr>
              <a:t>Lê Hoàng Tín  - 102240403</a:t>
            </a:r>
          </a:p>
          <a:p>
            <a:pPr algn="ctr">
              <a:lnSpc>
                <a:spcPts val="6342"/>
              </a:lnSpc>
            </a:pPr>
            <a:r>
              <a:rPr lang="en-US" sz="4530" spc="-280">
                <a:solidFill>
                  <a:srgbClr val="000000"/>
                </a:solidFill>
                <a:latin typeface="Telegraf"/>
                <a:ea typeface="Telegraf"/>
                <a:cs typeface="Telegraf"/>
                <a:sym typeface="Telegraf"/>
              </a:rPr>
              <a:t>Bùi Hoàng Tài  - 102240394</a:t>
            </a:r>
          </a:p>
          <a:p>
            <a:pPr algn="ctr">
              <a:lnSpc>
                <a:spcPts val="6342"/>
              </a:lnSpc>
            </a:pPr>
            <a:r>
              <a:rPr lang="en-US" sz="4530" spc="-280">
                <a:solidFill>
                  <a:srgbClr val="000000"/>
                </a:solidFill>
                <a:latin typeface="Telegraf"/>
                <a:ea typeface="Telegraf"/>
                <a:cs typeface="Telegraf"/>
                <a:sym typeface="Telegraf"/>
              </a:rPr>
              <a:t>Hà Văn Việt -  102240421</a:t>
            </a:r>
          </a:p>
          <a:p>
            <a:pPr algn="ctr">
              <a:lnSpc>
                <a:spcPts val="6342"/>
              </a:lnSpc>
            </a:pPr>
            <a:r>
              <a:rPr lang="en-US" sz="4530" spc="-280">
                <a:solidFill>
                  <a:srgbClr val="000000"/>
                </a:solidFill>
                <a:latin typeface="Telegraf"/>
                <a:ea typeface="Telegraf"/>
                <a:cs typeface="Telegraf"/>
                <a:sym typeface="Telegraf"/>
              </a:rPr>
              <a:t>Lớp:  24T_Nhat2</a:t>
            </a:r>
          </a:p>
          <a:p>
            <a:pPr algn="ctr">
              <a:lnSpc>
                <a:spcPts val="6342"/>
              </a:lnSpc>
              <a:spcBef>
                <a:spcPct val="0"/>
              </a:spcBef>
            </a:pPr>
            <a:r>
              <a:rPr lang="en-US" sz="4530" spc="-280">
                <a:solidFill>
                  <a:srgbClr val="000000"/>
                </a:solidFill>
                <a:latin typeface="Telegraf"/>
                <a:ea typeface="Telegraf"/>
                <a:cs typeface="Telegraf"/>
                <a:sym typeface="Telegraf"/>
              </a:rPr>
              <a:t>CBHD:  Nguyễn Tấn Khôi </a:t>
            </a:r>
          </a:p>
        </p:txBody>
      </p:sp>
      <p:sp>
        <p:nvSpPr>
          <p:cNvPr id="11" name="TextBox 11"/>
          <p:cNvSpPr txBox="1"/>
          <p:nvPr/>
        </p:nvSpPr>
        <p:spPr>
          <a:xfrm>
            <a:off x="0" y="19050"/>
            <a:ext cx="18288000" cy="627380"/>
          </a:xfrm>
          <a:prstGeom prst="rect">
            <a:avLst/>
          </a:prstGeom>
        </p:spPr>
        <p:txBody>
          <a:bodyPr lIns="0" tIns="0" rIns="0" bIns="0" rtlCol="0" anchor="t">
            <a:spAutoFit/>
          </a:bodyPr>
          <a:lstStyle/>
          <a:p>
            <a:pPr algn="ctr">
              <a:lnSpc>
                <a:spcPts val="4945"/>
              </a:lnSpc>
            </a:pPr>
            <a:r>
              <a:rPr lang="en-US" sz="4300" b="1" spc="-266">
                <a:solidFill>
                  <a:srgbClr val="000000"/>
                </a:solidFill>
                <a:latin typeface="Noto Serif Display Bold"/>
                <a:ea typeface="Noto Serif Display Bold"/>
                <a:cs typeface="Noto Serif Display Bold"/>
                <a:sym typeface="Noto Serif Display Bold"/>
              </a:rPr>
              <a:t>TRƯỜNG ĐẠI HỌC BÁCH KHOA </a:t>
            </a:r>
          </a:p>
        </p:txBody>
      </p:sp>
      <p:sp>
        <p:nvSpPr>
          <p:cNvPr id="12" name="TextBox 12"/>
          <p:cNvSpPr txBox="1"/>
          <p:nvPr/>
        </p:nvSpPr>
        <p:spPr>
          <a:xfrm>
            <a:off x="0" y="774700"/>
            <a:ext cx="18288000" cy="627380"/>
          </a:xfrm>
          <a:prstGeom prst="rect">
            <a:avLst/>
          </a:prstGeom>
        </p:spPr>
        <p:txBody>
          <a:bodyPr lIns="0" tIns="0" rIns="0" bIns="0" rtlCol="0" anchor="t">
            <a:spAutoFit/>
          </a:bodyPr>
          <a:lstStyle/>
          <a:p>
            <a:pPr algn="ctr">
              <a:lnSpc>
                <a:spcPts val="4945"/>
              </a:lnSpc>
            </a:pPr>
            <a:r>
              <a:rPr lang="en-US" sz="4300" b="1" spc="-266">
                <a:solidFill>
                  <a:srgbClr val="000000"/>
                </a:solidFill>
                <a:latin typeface="Noto Serif Display Bold"/>
                <a:ea typeface="Noto Serif Display Bold"/>
                <a:cs typeface="Noto Serif Display Bold"/>
                <a:sym typeface="Noto Serif Display Bold"/>
              </a:rPr>
              <a:t>KHOA CÔNG NGHỆ THÔNG TIN</a:t>
            </a:r>
          </a:p>
        </p:txBody>
      </p:sp>
      <p:grpSp>
        <p:nvGrpSpPr>
          <p:cNvPr id="13" name="Group 13"/>
          <p:cNvGrpSpPr/>
          <p:nvPr/>
        </p:nvGrpSpPr>
        <p:grpSpPr>
          <a:xfrm>
            <a:off x="0" y="1820112"/>
            <a:ext cx="18288000" cy="2383385"/>
            <a:chOff x="0" y="0"/>
            <a:chExt cx="24384000" cy="3177847"/>
          </a:xfrm>
        </p:grpSpPr>
        <p:sp>
          <p:nvSpPr>
            <p:cNvPr id="14" name="TextBox 14"/>
            <p:cNvSpPr txBox="1"/>
            <p:nvPr/>
          </p:nvSpPr>
          <p:spPr>
            <a:xfrm>
              <a:off x="0" y="38100"/>
              <a:ext cx="24186587" cy="1645072"/>
            </a:xfrm>
            <a:prstGeom prst="rect">
              <a:avLst/>
            </a:prstGeom>
          </p:spPr>
          <p:txBody>
            <a:bodyPr lIns="0" tIns="0" rIns="0" bIns="0" rtlCol="0" anchor="t">
              <a:spAutoFit/>
            </a:bodyPr>
            <a:lstStyle/>
            <a:p>
              <a:pPr algn="ctr">
                <a:lnSpc>
                  <a:spcPts val="9544"/>
                </a:lnSpc>
              </a:pPr>
              <a:r>
                <a:rPr lang="en-US" sz="8299" b="1" spc="-514">
                  <a:solidFill>
                    <a:srgbClr val="003BAD"/>
                  </a:solidFill>
                  <a:latin typeface="Be Vietnam Ultra-Bold"/>
                  <a:ea typeface="Be Vietnam Ultra-Bold"/>
                  <a:cs typeface="Be Vietnam Ultra-Bold"/>
                  <a:sym typeface="Be Vietnam Ultra-Bold"/>
                </a:rPr>
                <a:t>BÁO CÁO PBL 1</a:t>
              </a:r>
            </a:p>
          </p:txBody>
        </p:sp>
        <p:sp>
          <p:nvSpPr>
            <p:cNvPr id="15" name="TextBox 15"/>
            <p:cNvSpPr txBox="1"/>
            <p:nvPr/>
          </p:nvSpPr>
          <p:spPr>
            <a:xfrm>
              <a:off x="197413" y="1532775"/>
              <a:ext cx="24186587" cy="1645072"/>
            </a:xfrm>
            <a:prstGeom prst="rect">
              <a:avLst/>
            </a:prstGeom>
          </p:spPr>
          <p:txBody>
            <a:bodyPr lIns="0" tIns="0" rIns="0" bIns="0" rtlCol="0" anchor="t">
              <a:spAutoFit/>
            </a:bodyPr>
            <a:lstStyle/>
            <a:p>
              <a:pPr algn="ctr">
                <a:lnSpc>
                  <a:spcPts val="9544"/>
                </a:lnSpc>
              </a:pPr>
              <a:r>
                <a:rPr lang="en-US" sz="8299" b="1" spc="-514">
                  <a:solidFill>
                    <a:srgbClr val="003BAD"/>
                  </a:solidFill>
                  <a:latin typeface="Be Vietnam Ultra-Bold"/>
                  <a:ea typeface="Be Vietnam Ultra-Bold"/>
                  <a:cs typeface="Be Vietnam Ultra-Bold"/>
                  <a:sym typeface="Be Vietnam Ultra-Bold"/>
                </a:rPr>
                <a:t>Lập trình tính toán </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451" b="-45451"/>
            </a:stretch>
          </a:blipFill>
        </p:spPr>
        <p:txBody>
          <a:bodyPr/>
          <a:lstStyle/>
          <a:p>
            <a:endParaRPr lang="en-VN"/>
          </a:p>
        </p:txBody>
      </p:sp>
      <p:sp>
        <p:nvSpPr>
          <p:cNvPr id="3" name="Freeform 3"/>
          <p:cNvSpPr/>
          <p:nvPr/>
        </p:nvSpPr>
        <p:spPr>
          <a:xfrm rot="-10800000">
            <a:off x="15946490" y="-1856663"/>
            <a:ext cx="3713326" cy="3713326"/>
          </a:xfrm>
          <a:custGeom>
            <a:avLst/>
            <a:gdLst/>
            <a:ahLst/>
            <a:cxnLst/>
            <a:rect l="l" t="t" r="r" b="b"/>
            <a:pathLst>
              <a:path w="3713326" h="3713326">
                <a:moveTo>
                  <a:pt x="0" y="0"/>
                </a:moveTo>
                <a:lnTo>
                  <a:pt x="3713326" y="0"/>
                </a:lnTo>
                <a:lnTo>
                  <a:pt x="3713326" y="3713326"/>
                </a:lnTo>
                <a:lnTo>
                  <a:pt x="0" y="371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flipH="1">
            <a:off x="-1906192" y="-786663"/>
            <a:ext cx="4420184" cy="2110638"/>
          </a:xfrm>
          <a:custGeom>
            <a:avLst/>
            <a:gdLst/>
            <a:ahLst/>
            <a:cxnLst/>
            <a:rect l="l" t="t" r="r" b="b"/>
            <a:pathLst>
              <a:path w="4420184" h="2110638">
                <a:moveTo>
                  <a:pt x="4420184" y="0"/>
                </a:moveTo>
                <a:lnTo>
                  <a:pt x="0" y="0"/>
                </a:lnTo>
                <a:lnTo>
                  <a:pt x="0" y="2110638"/>
                </a:lnTo>
                <a:lnTo>
                  <a:pt x="4420184" y="2110638"/>
                </a:lnTo>
                <a:lnTo>
                  <a:pt x="442018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7" name="Freeform 7"/>
          <p:cNvSpPr/>
          <p:nvPr/>
        </p:nvSpPr>
        <p:spPr>
          <a:xfrm>
            <a:off x="9078227" y="1961269"/>
            <a:ext cx="8297102" cy="4063967"/>
          </a:xfrm>
          <a:custGeom>
            <a:avLst/>
            <a:gdLst/>
            <a:ahLst/>
            <a:cxnLst/>
            <a:rect l="l" t="t" r="r" b="b"/>
            <a:pathLst>
              <a:path w="8297102" h="4063967">
                <a:moveTo>
                  <a:pt x="0" y="0"/>
                </a:moveTo>
                <a:lnTo>
                  <a:pt x="8297102" y="0"/>
                </a:lnTo>
                <a:lnTo>
                  <a:pt x="8297102" y="4063967"/>
                </a:lnTo>
                <a:lnTo>
                  <a:pt x="0" y="4063967"/>
                </a:lnTo>
                <a:lnTo>
                  <a:pt x="0" y="0"/>
                </a:lnTo>
                <a:close/>
              </a:path>
            </a:pathLst>
          </a:custGeom>
          <a:blipFill>
            <a:blip r:embed="rId7"/>
            <a:stretch>
              <a:fillRect t="-785" b="-785"/>
            </a:stretch>
          </a:blipFill>
        </p:spPr>
        <p:txBody>
          <a:bodyPr/>
          <a:lstStyle/>
          <a:p>
            <a:endParaRPr lang="en-VN"/>
          </a:p>
        </p:txBody>
      </p:sp>
      <p:sp>
        <p:nvSpPr>
          <p:cNvPr id="8" name="TextBox 8"/>
          <p:cNvSpPr txBox="1"/>
          <p:nvPr/>
        </p:nvSpPr>
        <p:spPr>
          <a:xfrm>
            <a:off x="303900" y="-9525"/>
            <a:ext cx="18618044" cy="10382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1B1C54"/>
                </a:solidFill>
                <a:latin typeface="Paytone One"/>
                <a:ea typeface="Paytone One"/>
                <a:cs typeface="Paytone One"/>
                <a:sym typeface="Paytone One"/>
              </a:rPr>
              <a:t>TRIỂN KHAI VÀ ĐÁNH GIÁ KẾT QUẢ</a:t>
            </a:r>
          </a:p>
        </p:txBody>
      </p:sp>
      <p:sp>
        <p:nvSpPr>
          <p:cNvPr id="9" name="TextBox 9"/>
          <p:cNvSpPr txBox="1"/>
          <p:nvPr/>
        </p:nvSpPr>
        <p:spPr>
          <a:xfrm>
            <a:off x="6142620" y="1066800"/>
            <a:ext cx="6002759" cy="66992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aytone One"/>
                <a:ea typeface="Paytone One"/>
                <a:cs typeface="Paytone One"/>
                <a:sym typeface="Paytone One"/>
              </a:rPr>
              <a:t>KẾT QUẢ THỰC NGHIỆM </a:t>
            </a:r>
          </a:p>
        </p:txBody>
      </p:sp>
      <p:graphicFrame>
        <p:nvGraphicFramePr>
          <p:cNvPr id="13" name="Table 12">
            <a:extLst>
              <a:ext uri="{FF2B5EF4-FFF2-40B4-BE49-F238E27FC236}">
                <a16:creationId xmlns:a16="http://schemas.microsoft.com/office/drawing/2014/main" id="{CE620411-1F55-33C5-EB2A-234637D354F5}"/>
              </a:ext>
            </a:extLst>
          </p:cNvPr>
          <p:cNvGraphicFramePr>
            <a:graphicFrameLocks noGrp="1"/>
          </p:cNvGraphicFramePr>
          <p:nvPr>
            <p:extLst>
              <p:ext uri="{D42A27DB-BD31-4B8C-83A1-F6EECF244321}">
                <p14:modId xmlns:p14="http://schemas.microsoft.com/office/powerpoint/2010/main" val="2680399357"/>
              </p:ext>
            </p:extLst>
          </p:nvPr>
        </p:nvGraphicFramePr>
        <p:xfrm>
          <a:off x="620026" y="1856664"/>
          <a:ext cx="7838175" cy="7985010"/>
        </p:xfrm>
        <a:graphic>
          <a:graphicData uri="http://schemas.openxmlformats.org/drawingml/2006/table">
            <a:tbl>
              <a:tblPr/>
              <a:tblGrid>
                <a:gridCol w="2612725">
                  <a:extLst>
                    <a:ext uri="{9D8B030D-6E8A-4147-A177-3AD203B41FA5}">
                      <a16:colId xmlns:a16="http://schemas.microsoft.com/office/drawing/2014/main" val="99309142"/>
                    </a:ext>
                  </a:extLst>
                </a:gridCol>
                <a:gridCol w="2612725">
                  <a:extLst>
                    <a:ext uri="{9D8B030D-6E8A-4147-A177-3AD203B41FA5}">
                      <a16:colId xmlns:a16="http://schemas.microsoft.com/office/drawing/2014/main" val="2944925970"/>
                    </a:ext>
                  </a:extLst>
                </a:gridCol>
                <a:gridCol w="2612725">
                  <a:extLst>
                    <a:ext uri="{9D8B030D-6E8A-4147-A177-3AD203B41FA5}">
                      <a16:colId xmlns:a16="http://schemas.microsoft.com/office/drawing/2014/main" val="3269074032"/>
                    </a:ext>
                  </a:extLst>
                </a:gridCol>
              </a:tblGrid>
              <a:tr h="579608">
                <a:tc>
                  <a:txBody>
                    <a:bodyPr/>
                    <a:lstStyle/>
                    <a:p>
                      <a:pPr algn="ctr"/>
                      <a:r>
                        <a:rPr lang="en-US" sz="2800" b="1" dirty="0" err="1">
                          <a:solidFill>
                            <a:srgbClr val="FFFFFF"/>
                          </a:solidFill>
                          <a:effectLst/>
                          <a:latin typeface="Times New Roman" panose="02020603050405020304" pitchFamily="18" charset="0"/>
                          <a:cs typeface="Times New Roman" panose="02020603050405020304" pitchFamily="18" charset="0"/>
                        </a:rPr>
                        <a:t>spline_data</a:t>
                      </a:r>
                      <a:endParaRPr lang="en-US" sz="2800" b="1" dirty="0">
                        <a:solidFill>
                          <a:srgbClr val="FFFFFF"/>
                        </a:solidFill>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tc>
                  <a:txBody>
                    <a:bodyPr/>
                    <a:lstStyle/>
                    <a:p>
                      <a:pPr algn="ctr"/>
                      <a:r>
                        <a:rPr lang="en-US" sz="2800" b="1" dirty="0" err="1">
                          <a:solidFill>
                            <a:srgbClr val="FFFFFF"/>
                          </a:solidFill>
                          <a:effectLst/>
                          <a:latin typeface="Times New Roman" panose="02020603050405020304" pitchFamily="18" charset="0"/>
                          <a:cs typeface="Times New Roman" panose="02020603050405020304" pitchFamily="18" charset="0"/>
                        </a:rPr>
                        <a:t>query_points</a:t>
                      </a:r>
                      <a:endParaRPr lang="en-US" sz="2800" b="1" dirty="0">
                        <a:solidFill>
                          <a:srgbClr val="FFFFFF"/>
                        </a:solidFill>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tc>
                  <a:txBody>
                    <a:bodyPr/>
                    <a:lstStyle/>
                    <a:p>
                      <a:pPr algn="ctr"/>
                      <a:r>
                        <a:rPr lang="en-US" sz="2800" b="1" dirty="0">
                          <a:solidFill>
                            <a:srgbClr val="FFFFFF"/>
                          </a:solidFill>
                          <a:effectLst/>
                          <a:latin typeface="Times New Roman" panose="02020603050405020304" pitchFamily="18" charset="0"/>
                          <a:cs typeface="Times New Roman" panose="02020603050405020304" pitchFamily="18" charset="0"/>
                        </a:rPr>
                        <a:t>output</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extLst>
                  <a:ext uri="{0D108BD9-81ED-4DB2-BD59-A6C34878D82A}">
                    <a16:rowId xmlns:a16="http://schemas.microsoft.com/office/drawing/2014/main" val="2182621380"/>
                  </a:ext>
                </a:extLst>
              </a:tr>
              <a:tr h="444531">
                <a:tc>
                  <a:txBody>
                    <a:bodyPr/>
                    <a:lstStyle/>
                    <a:p>
                      <a:pPr algn="ctr"/>
                      <a:r>
                        <a:rPr lang="en-VN" sz="2800" dirty="0">
                          <a:effectLst/>
                          <a:latin typeface="Times New Roman" panose="02020603050405020304" pitchFamily="18" charset="0"/>
                          <a:cs typeface="Times New Roman" panose="02020603050405020304" pitchFamily="18" charset="0"/>
                        </a:rPr>
                        <a:t>10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100,0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endParaRPr lang="en-VN" sz="2800">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71669215"/>
                  </a:ext>
                </a:extLst>
              </a:tr>
              <a:tr h="747014">
                <a:tc>
                  <a:txBody>
                    <a:bodyPr/>
                    <a:lstStyle/>
                    <a:p>
                      <a:pPr algn="ctr"/>
                      <a:r>
                        <a:rPr lang="en-VN" sz="2800" dirty="0">
                          <a:effectLst/>
                          <a:latin typeface="Times New Roman" panose="02020603050405020304" pitchFamily="18" charset="0"/>
                          <a:cs typeface="Times New Roman" panose="02020603050405020304" pitchFamily="18" charset="0"/>
                        </a:rPr>
                        <a:t>0.0,22.5</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0,0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0.0000,22.5000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347948100"/>
                  </a:ext>
                </a:extLst>
              </a:tr>
              <a:tr h="747014">
                <a:tc>
                  <a:txBody>
                    <a:bodyPr/>
                    <a:lstStyle/>
                    <a:p>
                      <a:pPr algn="ctr"/>
                      <a:r>
                        <a:rPr lang="en-VN" sz="2800" dirty="0">
                          <a:effectLst/>
                          <a:latin typeface="Times New Roman" panose="02020603050405020304" pitchFamily="18" charset="0"/>
                          <a:cs typeface="Times New Roman" panose="02020603050405020304" pitchFamily="18" charset="0"/>
                        </a:rPr>
                        <a:t>1.0,23.0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0,9</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0.0900,22.5332</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80670477"/>
                  </a:ext>
                </a:extLst>
              </a:tr>
              <a:tr h="747014">
                <a:tc>
                  <a:txBody>
                    <a:bodyPr/>
                    <a:lstStyle/>
                    <a:p>
                      <a:pPr algn="ctr"/>
                      <a:r>
                        <a:rPr lang="en-VN" sz="2800" dirty="0">
                          <a:effectLst/>
                          <a:latin typeface="Times New Roman" panose="02020603050405020304" pitchFamily="18" charset="0"/>
                          <a:cs typeface="Times New Roman" panose="02020603050405020304" pitchFamily="18" charset="0"/>
                        </a:rPr>
                        <a:t>2.0,23.8</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1,8</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0.1800,22.5669</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23427919"/>
                  </a:ext>
                </a:extLst>
              </a:tr>
              <a:tr h="747014">
                <a:tc>
                  <a:txBody>
                    <a:bodyPr/>
                    <a:lstStyle/>
                    <a:p>
                      <a:pPr algn="ctr"/>
                      <a:r>
                        <a:rPr lang="en-VN" sz="2800" dirty="0">
                          <a:effectLst/>
                          <a:latin typeface="Times New Roman" panose="02020603050405020304" pitchFamily="18" charset="0"/>
                          <a:cs typeface="Times New Roman" panose="02020603050405020304" pitchFamily="18" charset="0"/>
                        </a:rPr>
                        <a:t>3.0,24.1</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2,7</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0.2700,22.6018</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67283539"/>
                  </a:ext>
                </a:extLst>
              </a:tr>
              <a:tr h="444531">
                <a:tc>
                  <a:txBody>
                    <a:bodyPr/>
                    <a:lstStyle/>
                    <a:p>
                      <a:pPr algn="ctr"/>
                      <a:r>
                        <a:rPr lang="en-VN" sz="2800" dirty="0">
                          <a:effectLst/>
                          <a:latin typeface="Times New Roman" panose="02020603050405020304" pitchFamily="18" charset="0"/>
                          <a:cs typeface="Times New Roman" panose="02020603050405020304" pitchFamily="18" charset="0"/>
                        </a:rPr>
                        <a:t>4.0,25.0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860612674"/>
                  </a:ext>
                </a:extLst>
              </a:tr>
              <a:tr h="747014">
                <a:tc>
                  <a:txBody>
                    <a:bodyPr/>
                    <a:lstStyle/>
                    <a:p>
                      <a:pPr algn="ctr"/>
                      <a:r>
                        <a:rPr lang="en-VN" sz="2800">
                          <a:effectLst/>
                          <a:latin typeface="Times New Roman" panose="02020603050405020304" pitchFamily="18" charset="0"/>
                          <a:cs typeface="Times New Roman" panose="02020603050405020304" pitchFamily="18" charset="0"/>
                        </a:rPr>
                        <a:t>5.0,24.8</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8,6</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8.5500,22.8132 </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951996179"/>
                  </a:ext>
                </a:extLst>
              </a:tr>
              <a:tr h="747014">
                <a:tc>
                  <a:txBody>
                    <a:bodyPr/>
                    <a:lstStyle/>
                    <a:p>
                      <a:pPr algn="ctr"/>
                      <a:r>
                        <a:rPr lang="en-VN" sz="2800">
                          <a:effectLst/>
                          <a:latin typeface="Times New Roman" panose="02020603050405020304" pitchFamily="18" charset="0"/>
                          <a:cs typeface="Times New Roman" panose="02020603050405020304" pitchFamily="18" charset="0"/>
                        </a:rPr>
                        <a:t>6.0,24.0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8,7</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rtl="0">
                        <a:buNone/>
                      </a:pPr>
                      <a:r>
                        <a:rPr lang="en-VN" sz="2800" b="0" i="0" dirty="0">
                          <a:solidFill>
                            <a:srgbClr val="000000"/>
                          </a:solidFill>
                          <a:effectLst/>
                          <a:latin typeface="Times New Roman" panose="02020603050405020304" pitchFamily="18" charset="0"/>
                          <a:cs typeface="Times New Roman" panose="02020603050405020304" pitchFamily="18" charset="0"/>
                        </a:rPr>
                        <a:t>8.6400,22.7890</a:t>
                      </a:r>
                      <a:endParaRPr lang="en-VN" sz="2800" dirty="0">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4021747"/>
                  </a:ext>
                </a:extLst>
              </a:tr>
              <a:tr h="747014">
                <a:tc>
                  <a:txBody>
                    <a:bodyPr/>
                    <a:lstStyle/>
                    <a:p>
                      <a:pPr algn="ctr"/>
                      <a:r>
                        <a:rPr lang="en-VN" sz="2800">
                          <a:effectLst/>
                          <a:latin typeface="Times New Roman" panose="02020603050405020304" pitchFamily="18" charset="0"/>
                          <a:cs typeface="Times New Roman" panose="02020603050405020304" pitchFamily="18" charset="0"/>
                        </a:rPr>
                        <a:t>7.0,23.5</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8,8</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rtl="0">
                        <a:buNone/>
                      </a:pPr>
                      <a:r>
                        <a:rPr lang="en-VN" sz="2800" b="0" i="0" dirty="0">
                          <a:solidFill>
                            <a:srgbClr val="000000"/>
                          </a:solidFill>
                          <a:effectLst/>
                          <a:latin typeface="Times New Roman" panose="02020603050405020304" pitchFamily="18" charset="0"/>
                          <a:cs typeface="Times New Roman" panose="02020603050405020304" pitchFamily="18" charset="0"/>
                        </a:rPr>
                        <a:t>8.7300,22.7658</a:t>
                      </a:r>
                      <a:endParaRPr lang="en-VN" sz="2800" dirty="0">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83250285"/>
                  </a:ext>
                </a:extLst>
              </a:tr>
              <a:tr h="747014">
                <a:tc>
                  <a:txBody>
                    <a:bodyPr/>
                    <a:lstStyle/>
                    <a:p>
                      <a:pPr algn="ctr"/>
                      <a:r>
                        <a:rPr lang="en-VN" sz="2800">
                          <a:effectLst/>
                          <a:latin typeface="Times New Roman" panose="02020603050405020304" pitchFamily="18" charset="0"/>
                          <a:cs typeface="Times New Roman" panose="02020603050405020304" pitchFamily="18" charset="0"/>
                        </a:rPr>
                        <a:t>8.0,23.0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8,9</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rtl="0">
                        <a:buNone/>
                      </a:pPr>
                      <a:r>
                        <a:rPr lang="en-VN" sz="2800" b="0" i="0" dirty="0">
                          <a:solidFill>
                            <a:srgbClr val="000000"/>
                          </a:solidFill>
                          <a:effectLst/>
                          <a:latin typeface="Times New Roman" panose="02020603050405020304" pitchFamily="18" charset="0"/>
                          <a:cs typeface="Times New Roman" panose="02020603050405020304" pitchFamily="18" charset="0"/>
                        </a:rPr>
                        <a:t>8.8200,22.7434</a:t>
                      </a:r>
                      <a:endParaRPr lang="en-VN" sz="2800" dirty="0">
                        <a:effectLst/>
                        <a:latin typeface="Times New Roman" panose="02020603050405020304" pitchFamily="18" charset="0"/>
                        <a:cs typeface="Times New Roman" panose="02020603050405020304" pitchFamily="18" charset="0"/>
                      </a:endParaRP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49223902"/>
                  </a:ext>
                </a:extLst>
              </a:tr>
              <a:tr h="444531">
                <a:tc>
                  <a:txBody>
                    <a:bodyPr/>
                    <a:lstStyle/>
                    <a:p>
                      <a:pPr algn="ctr"/>
                      <a:r>
                        <a:rPr lang="en-VN" sz="2800">
                          <a:effectLst/>
                          <a:latin typeface="Times New Roman" panose="02020603050405020304" pitchFamily="18" charset="0"/>
                          <a:cs typeface="Times New Roman" panose="02020603050405020304" pitchFamily="18" charset="0"/>
                        </a:rPr>
                        <a:t>9.0,22.7</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9,0</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US" sz="2800" dirty="0">
                          <a:effectLst/>
                          <a:latin typeface="Times New Roman" panose="02020603050405020304" pitchFamily="18" charset="0"/>
                          <a:cs typeface="Times New Roman" panose="02020603050405020304" pitchFamily="18" charset="0"/>
                        </a:rPr>
                        <a:t>8.9100,22.7216</a:t>
                      </a:r>
                    </a:p>
                  </a:txBody>
                  <a:tcPr marL="49709" marR="49709" marT="24855" marB="2485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543019279"/>
                  </a:ext>
                </a:extLst>
              </a:tr>
            </a:tbl>
          </a:graphicData>
        </a:graphic>
      </p:graphicFrame>
      <p:sp>
        <p:nvSpPr>
          <p:cNvPr id="14" name="Rectangle 2">
            <a:extLst>
              <a:ext uri="{FF2B5EF4-FFF2-40B4-BE49-F238E27FC236}">
                <a16:creationId xmlns:a16="http://schemas.microsoft.com/office/drawing/2014/main" id="{A1DD4281-ECEE-BB05-BCD1-E951BC8E5FD7}"/>
              </a:ext>
            </a:extLst>
          </p:cNvPr>
          <p:cNvSpPr>
            <a:spLocks noChangeArrowheads="1"/>
          </p:cNvSpPr>
          <p:nvPr/>
        </p:nvSpPr>
        <p:spPr bwMode="auto">
          <a:xfrm>
            <a:off x="2335212" y="1600199"/>
            <a:ext cx="1910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graphicFrame>
        <p:nvGraphicFramePr>
          <p:cNvPr id="15" name="Table 14">
            <a:extLst>
              <a:ext uri="{FF2B5EF4-FFF2-40B4-BE49-F238E27FC236}">
                <a16:creationId xmlns:a16="http://schemas.microsoft.com/office/drawing/2014/main" id="{73441F22-4124-47A2-5EE6-774E09791C8F}"/>
              </a:ext>
            </a:extLst>
          </p:cNvPr>
          <p:cNvGraphicFramePr>
            <a:graphicFrameLocks noGrp="1"/>
          </p:cNvGraphicFramePr>
          <p:nvPr>
            <p:extLst>
              <p:ext uri="{D42A27DB-BD31-4B8C-83A1-F6EECF244321}">
                <p14:modId xmlns:p14="http://schemas.microsoft.com/office/powerpoint/2010/main" val="3264401396"/>
              </p:ext>
            </p:extLst>
          </p:nvPr>
        </p:nvGraphicFramePr>
        <p:xfrm>
          <a:off x="8561560" y="6316899"/>
          <a:ext cx="9497840" cy="3689512"/>
        </p:xfrm>
        <a:graphic>
          <a:graphicData uri="http://schemas.openxmlformats.org/drawingml/2006/table">
            <a:tbl>
              <a:tblPr/>
              <a:tblGrid>
                <a:gridCol w="4748920">
                  <a:extLst>
                    <a:ext uri="{9D8B030D-6E8A-4147-A177-3AD203B41FA5}">
                      <a16:colId xmlns:a16="http://schemas.microsoft.com/office/drawing/2014/main" val="2636412178"/>
                    </a:ext>
                  </a:extLst>
                </a:gridCol>
                <a:gridCol w="4748920">
                  <a:extLst>
                    <a:ext uri="{9D8B030D-6E8A-4147-A177-3AD203B41FA5}">
                      <a16:colId xmlns:a16="http://schemas.microsoft.com/office/drawing/2014/main" val="202041432"/>
                    </a:ext>
                  </a:extLst>
                </a:gridCol>
              </a:tblGrid>
              <a:tr h="777956">
                <a:tc>
                  <a:txBody>
                    <a:bodyPr/>
                    <a:lstStyle/>
                    <a:p>
                      <a:pPr algn="ctr"/>
                      <a:r>
                        <a:rPr lang="en-US" sz="3200">
                          <a:solidFill>
                            <a:srgbClr val="FFFFFF"/>
                          </a:solidFill>
                          <a:effectLst/>
                          <a:latin typeface="Times New Roman" panose="02020603050405020304" pitchFamily="18" charset="0"/>
                          <a:cs typeface="Times New Roman" panose="02020603050405020304" pitchFamily="18" charset="0"/>
                        </a:rPr>
                        <a:t>Khoảng thời gian</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4DB65E"/>
                    </a:solidFill>
                  </a:tcPr>
                </a:tc>
                <a:tc>
                  <a:txBody>
                    <a:bodyPr/>
                    <a:lstStyle/>
                    <a:p>
                      <a:pPr algn="ctr"/>
                      <a:r>
                        <a:rPr lang="vi-VN" sz="3200" dirty="0">
                          <a:solidFill>
                            <a:srgbClr val="FFFFFF"/>
                          </a:solidFill>
                          <a:effectLst/>
                          <a:latin typeface="Times New Roman" panose="02020603050405020304" pitchFamily="18" charset="0"/>
                          <a:cs typeface="Times New Roman" panose="02020603050405020304" pitchFamily="18" charset="0"/>
                        </a:rPr>
                        <a:t>Xu hướng nhiệt độ</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4DB65E"/>
                    </a:solidFill>
                  </a:tcPr>
                </a:tc>
                <a:extLst>
                  <a:ext uri="{0D108BD9-81ED-4DB2-BD59-A6C34878D82A}">
                    <a16:rowId xmlns:a16="http://schemas.microsoft.com/office/drawing/2014/main" val="3330217426"/>
                  </a:ext>
                </a:extLst>
              </a:tr>
              <a:tr h="1017822">
                <a:tc>
                  <a:txBody>
                    <a:bodyPr/>
                    <a:lstStyle/>
                    <a:p>
                      <a:pPr algn="ctr"/>
                      <a:r>
                        <a:rPr lang="en-US" sz="3200">
                          <a:effectLst/>
                          <a:latin typeface="Times New Roman" panose="02020603050405020304" pitchFamily="18" charset="0"/>
                          <a:cs typeface="Times New Roman" panose="02020603050405020304" pitchFamily="18" charset="0"/>
                        </a:rPr>
                        <a:t>0h → 4h</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US" sz="3200">
                          <a:effectLst/>
                          <a:latin typeface="Times New Roman" panose="02020603050405020304" pitchFamily="18" charset="0"/>
                          <a:cs typeface="Times New Roman" panose="02020603050405020304" pitchFamily="18" charset="0"/>
                        </a:rPr>
                        <a:t>Tăng đều từ 22.5°C đến đỉnh 25.0°C.</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40156298"/>
                  </a:ext>
                </a:extLst>
              </a:tr>
              <a:tr h="777956">
                <a:tc>
                  <a:txBody>
                    <a:bodyPr/>
                    <a:lstStyle/>
                    <a:p>
                      <a:pPr algn="ctr"/>
                      <a:r>
                        <a:rPr lang="en-US" sz="3200">
                          <a:effectLst/>
                          <a:latin typeface="Times New Roman" panose="02020603050405020304" pitchFamily="18" charset="0"/>
                          <a:cs typeface="Times New Roman" panose="02020603050405020304" pitchFamily="18" charset="0"/>
                        </a:rPr>
                        <a:t>4h → 6h</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US" sz="3200" dirty="0" err="1">
                          <a:effectLst/>
                          <a:latin typeface="Times New Roman" panose="02020603050405020304" pitchFamily="18" charset="0"/>
                          <a:cs typeface="Times New Roman" panose="02020603050405020304" pitchFamily="18" charset="0"/>
                        </a:rPr>
                        <a:t>Giảm</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nhẹ</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xuống</a:t>
                      </a:r>
                      <a:r>
                        <a:rPr lang="en-US" sz="3200" dirty="0">
                          <a:effectLst/>
                          <a:latin typeface="Times New Roman" panose="02020603050405020304" pitchFamily="18" charset="0"/>
                          <a:cs typeface="Times New Roman" panose="02020603050405020304" pitchFamily="18" charset="0"/>
                        </a:rPr>
                        <a:t> 24.0°C.</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60593269"/>
                  </a:ext>
                </a:extLst>
              </a:tr>
              <a:tr h="1017822">
                <a:tc>
                  <a:txBody>
                    <a:bodyPr/>
                    <a:lstStyle/>
                    <a:p>
                      <a:pPr algn="ctr"/>
                      <a:r>
                        <a:rPr lang="en-US" sz="3200">
                          <a:effectLst/>
                          <a:latin typeface="Times New Roman" panose="02020603050405020304" pitchFamily="18" charset="0"/>
                          <a:cs typeface="Times New Roman" panose="02020603050405020304" pitchFamily="18" charset="0"/>
                        </a:rPr>
                        <a:t>6h → 9h</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US" sz="3200" dirty="0" err="1">
                          <a:effectLst/>
                          <a:latin typeface="Times New Roman" panose="02020603050405020304" pitchFamily="18" charset="0"/>
                          <a:cs typeface="Times New Roman" panose="02020603050405020304" pitchFamily="18" charset="0"/>
                        </a:rPr>
                        <a:t>Tiếp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tục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giảm</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xuống</a:t>
                      </a:r>
                      <a:r>
                        <a:rPr lang="en-US" sz="3200" dirty="0">
                          <a:effectLst/>
                          <a:latin typeface="Times New Roman" panose="02020603050405020304" pitchFamily="18" charset="0"/>
                          <a:cs typeface="Times New Roman" panose="02020603050405020304" pitchFamily="18" charset="0"/>
                        </a:rPr>
                        <a:t> 22.7°C, </a:t>
                      </a:r>
                      <a:r>
                        <a:rPr lang="en-US" sz="3200" dirty="0" err="1">
                          <a:effectLst/>
                          <a:latin typeface="Times New Roman" panose="02020603050405020304" pitchFamily="18" charset="0"/>
                          <a:cs typeface="Times New Roman" panose="02020603050405020304" pitchFamily="18" charset="0"/>
                        </a:rPr>
                        <a:t>ổn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định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mát</a:t>
                      </a:r>
                      <a:r>
                        <a:rPr lang="en-US" sz="3200" dirty="0">
                          <a:effectLst/>
                          <a:latin typeface="Times New Roman" panose="02020603050405020304" pitchFamily="18" charset="0"/>
                          <a:cs typeface="Times New Roman" panose="02020603050405020304" pitchFamily="18" charset="0"/>
                        </a:rPr>
                        <a:t>.</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64600712"/>
                  </a:ext>
                </a:extLst>
              </a:tr>
            </a:tbl>
          </a:graphicData>
        </a:graphic>
      </p:graphicFrame>
      <p:sp>
        <p:nvSpPr>
          <p:cNvPr id="16" name="Rectangle 3">
            <a:extLst>
              <a:ext uri="{FF2B5EF4-FFF2-40B4-BE49-F238E27FC236}">
                <a16:creationId xmlns:a16="http://schemas.microsoft.com/office/drawing/2014/main" id="{3E632B00-36B7-4A68-9F2E-2DAD9FC3B711}"/>
              </a:ext>
            </a:extLst>
          </p:cNvPr>
          <p:cNvSpPr>
            <a:spLocks noChangeArrowheads="1"/>
          </p:cNvSpPr>
          <p:nvPr/>
        </p:nvSpPr>
        <p:spPr bwMode="auto">
          <a:xfrm>
            <a:off x="8561560" y="6249781"/>
            <a:ext cx="199209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451" b="-45451"/>
            </a:stretch>
          </a:blipFill>
        </p:spPr>
        <p:txBody>
          <a:bodyPr/>
          <a:lstStyle/>
          <a:p>
            <a:endParaRPr lang="en-VN"/>
          </a:p>
        </p:txBody>
      </p:sp>
      <p:sp>
        <p:nvSpPr>
          <p:cNvPr id="3" name="Freeform 3"/>
          <p:cNvSpPr/>
          <p:nvPr/>
        </p:nvSpPr>
        <p:spPr>
          <a:xfrm rot="-10800000">
            <a:off x="15946490" y="-1856663"/>
            <a:ext cx="3713326" cy="3713326"/>
          </a:xfrm>
          <a:custGeom>
            <a:avLst/>
            <a:gdLst/>
            <a:ahLst/>
            <a:cxnLst/>
            <a:rect l="l" t="t" r="r" b="b"/>
            <a:pathLst>
              <a:path w="3713326" h="3713326">
                <a:moveTo>
                  <a:pt x="0" y="0"/>
                </a:moveTo>
                <a:lnTo>
                  <a:pt x="3713326" y="0"/>
                </a:lnTo>
                <a:lnTo>
                  <a:pt x="3713326" y="3713326"/>
                </a:lnTo>
                <a:lnTo>
                  <a:pt x="0" y="371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flipH="1">
            <a:off x="-1906192" y="-786663"/>
            <a:ext cx="4420184" cy="2110638"/>
          </a:xfrm>
          <a:custGeom>
            <a:avLst/>
            <a:gdLst/>
            <a:ahLst/>
            <a:cxnLst/>
            <a:rect l="l" t="t" r="r" b="b"/>
            <a:pathLst>
              <a:path w="4420184" h="2110638">
                <a:moveTo>
                  <a:pt x="4420184" y="0"/>
                </a:moveTo>
                <a:lnTo>
                  <a:pt x="0" y="0"/>
                </a:lnTo>
                <a:lnTo>
                  <a:pt x="0" y="2110638"/>
                </a:lnTo>
                <a:lnTo>
                  <a:pt x="4420184" y="2110638"/>
                </a:lnTo>
                <a:lnTo>
                  <a:pt x="442018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TextBox 5"/>
          <p:cNvSpPr txBox="1"/>
          <p:nvPr/>
        </p:nvSpPr>
        <p:spPr>
          <a:xfrm>
            <a:off x="303900" y="-9525"/>
            <a:ext cx="18618044" cy="10382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1B1C54"/>
                </a:solidFill>
                <a:latin typeface="Paytone One"/>
                <a:ea typeface="Paytone One"/>
                <a:cs typeface="Paytone One"/>
                <a:sym typeface="Paytone One"/>
              </a:rPr>
              <a:t>TRIỂN KHAI VÀ ĐÁNH GIÁ KẾT QUẢ</a:t>
            </a:r>
          </a:p>
        </p:txBody>
      </p:sp>
      <p:sp>
        <p:nvSpPr>
          <p:cNvPr id="6" name="TextBox 6"/>
          <p:cNvSpPr txBox="1"/>
          <p:nvPr/>
        </p:nvSpPr>
        <p:spPr>
          <a:xfrm>
            <a:off x="6142620" y="1066800"/>
            <a:ext cx="6002759" cy="66992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aytone One"/>
                <a:ea typeface="Paytone One"/>
                <a:cs typeface="Paytone One"/>
                <a:sym typeface="Paytone One"/>
              </a:rPr>
              <a:t>KẾT QUẢ THỰC NGHIỆM </a:t>
            </a:r>
          </a:p>
        </p:txBody>
      </p:sp>
      <p:sp>
        <p:nvSpPr>
          <p:cNvPr id="8" name="TextBox 8"/>
          <p:cNvSpPr txBox="1"/>
          <p:nvPr/>
        </p:nvSpPr>
        <p:spPr>
          <a:xfrm>
            <a:off x="927539" y="2295094"/>
            <a:ext cx="5110021" cy="563881"/>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Paytone One"/>
                <a:ea typeface="Paytone One"/>
                <a:cs typeface="Paytone One"/>
                <a:sym typeface="Paytone One"/>
              </a:rPr>
              <a:t>Dữ</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liệu</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của</a:t>
            </a:r>
            <a:r>
              <a:rPr lang="en-US" sz="3299" dirty="0">
                <a:solidFill>
                  <a:srgbClr val="000000"/>
                </a:solidFill>
                <a:latin typeface="Paytone One"/>
                <a:ea typeface="Paytone One"/>
                <a:cs typeface="Paytone One"/>
                <a:sym typeface="Paytone One"/>
              </a:rPr>
              <a:t> robot</a:t>
            </a:r>
          </a:p>
        </p:txBody>
      </p:sp>
      <p:sp>
        <p:nvSpPr>
          <p:cNvPr id="9" name="TextBox 9"/>
          <p:cNvSpPr txBox="1"/>
          <p:nvPr/>
        </p:nvSpPr>
        <p:spPr>
          <a:xfrm>
            <a:off x="6893044" y="3746773"/>
            <a:ext cx="10088104" cy="3095591"/>
          </a:xfrm>
          <a:prstGeom prst="rect">
            <a:avLst/>
          </a:prstGeom>
        </p:spPr>
        <p:txBody>
          <a:bodyPr wrap="square" lIns="0" tIns="0" rIns="0" bIns="0" rtlCol="0" anchor="t">
            <a:spAutoFit/>
          </a:bodyPr>
          <a:lstStyle/>
          <a:p>
            <a:pPr algn="l">
              <a:lnSpc>
                <a:spcPts val="4900"/>
              </a:lnSpc>
              <a:spcBef>
                <a:spcPct val="0"/>
              </a:spcBef>
            </a:pPr>
            <a:r>
              <a:rPr lang="en-US" sz="3500" dirty="0" err="1">
                <a:solidFill>
                  <a:srgbClr val="000000"/>
                </a:solidFill>
                <a:latin typeface="Cabin"/>
                <a:ea typeface="Cabin"/>
                <a:cs typeface="Cabin"/>
                <a:sym typeface="Cabin"/>
              </a:rPr>
              <a:t>Người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dùng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nhập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dữ</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liệu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chuyển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động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của</a:t>
            </a:r>
            <a:r>
              <a:rPr lang="en-US" sz="3500" dirty="0">
                <a:solidFill>
                  <a:srgbClr val="000000"/>
                </a:solidFill>
                <a:latin typeface="Cabin"/>
                <a:ea typeface="Cabin"/>
                <a:cs typeface="Cabin"/>
                <a:sym typeface="Cabin"/>
              </a:rPr>
              <a:t> robot </a:t>
            </a:r>
            <a:r>
              <a:rPr lang="en-US" sz="3500" dirty="0" err="1">
                <a:solidFill>
                  <a:srgbClr val="000000"/>
                </a:solidFill>
                <a:latin typeface="Cabin"/>
                <a:ea typeface="Cabin"/>
                <a:cs typeface="Cabin"/>
                <a:sym typeface="Cabin"/>
              </a:rPr>
              <a:t>dưới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điểm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tọa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độ</a:t>
            </a:r>
            <a:r>
              <a:rPr lang="en-US" sz="3500" dirty="0">
                <a:solidFill>
                  <a:srgbClr val="000000"/>
                </a:solidFill>
                <a:latin typeface="Cabin"/>
                <a:ea typeface="Cabin"/>
                <a:cs typeface="Cabin"/>
                <a:sym typeface="Cabin"/>
              </a:rPr>
              <a:t> (t, x, y) </a:t>
            </a:r>
            <a:r>
              <a:rPr lang="en-US" sz="3500" dirty="0" err="1">
                <a:solidFill>
                  <a:srgbClr val="000000"/>
                </a:solidFill>
                <a:latin typeface="Cabin"/>
                <a:ea typeface="Cabin"/>
                <a:cs typeface="Cabin"/>
                <a:sym typeface="Cabin"/>
              </a:rPr>
              <a:t>từ</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bàn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phím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hoặc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tệp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văn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bản</a:t>
            </a:r>
            <a:r>
              <a:rPr lang="en-US" sz="3500" dirty="0">
                <a:solidFill>
                  <a:srgbClr val="000000"/>
                </a:solidFill>
                <a:latin typeface="Cabin"/>
                <a:ea typeface="Cabin"/>
                <a:cs typeface="Cabin"/>
                <a:sym typeface="Cabin"/>
              </a:rPr>
              <a:t>. Sau </a:t>
            </a:r>
            <a:r>
              <a:rPr lang="en-US" sz="3500" dirty="0" err="1">
                <a:solidFill>
                  <a:srgbClr val="000000"/>
                </a:solidFill>
                <a:latin typeface="Cabin"/>
                <a:ea typeface="Cabin"/>
                <a:cs typeface="Cabin"/>
                <a:sym typeface="Cabin"/>
              </a:rPr>
              <a:t>khi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nhập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dữ</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liệu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sẽ</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được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hiển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thị</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dưới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bảng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tọa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độ</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và</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biểu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đồ</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chuyển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động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không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gian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hai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chiều</a:t>
            </a:r>
            <a:r>
              <a:rPr lang="en-US" sz="3500" dirty="0">
                <a:solidFill>
                  <a:srgbClr val="000000"/>
                </a:solidFill>
                <a:latin typeface="Cabin"/>
                <a:ea typeface="Cabin"/>
                <a:cs typeface="Cabin"/>
                <a:sym typeface="Cabin"/>
              </a:rPr>
              <a:t> (x, y </a:t>
            </a:r>
            <a:r>
              <a:rPr lang="en-US" sz="3500" dirty="0" err="1">
                <a:solidFill>
                  <a:srgbClr val="000000"/>
                </a:solidFill>
                <a:latin typeface="Cabin"/>
                <a:ea typeface="Cabin"/>
                <a:cs typeface="Cabin"/>
                <a:sym typeface="Cabin"/>
              </a:rPr>
              <a:t>theo</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thời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gian</a:t>
            </a:r>
            <a:r>
              <a:rPr lang="en-US" sz="3500" dirty="0">
                <a:solidFill>
                  <a:srgbClr val="000000"/>
                </a:solidFill>
                <a:latin typeface="Cabin"/>
                <a:ea typeface="Cabin"/>
                <a:cs typeface="Cabin"/>
                <a:sym typeface="Cabin"/>
              </a:rPr>
              <a:t> t).</a:t>
            </a:r>
          </a:p>
        </p:txBody>
      </p:sp>
      <p:graphicFrame>
        <p:nvGraphicFramePr>
          <p:cNvPr id="10" name="Table 9">
            <a:extLst>
              <a:ext uri="{FF2B5EF4-FFF2-40B4-BE49-F238E27FC236}">
                <a16:creationId xmlns:a16="http://schemas.microsoft.com/office/drawing/2014/main" id="{91435BF4-4059-6888-08B6-FE0ADC06F3FE}"/>
              </a:ext>
            </a:extLst>
          </p:cNvPr>
          <p:cNvGraphicFramePr>
            <a:graphicFrameLocks noGrp="1"/>
          </p:cNvGraphicFramePr>
          <p:nvPr>
            <p:extLst>
              <p:ext uri="{D42A27DB-BD31-4B8C-83A1-F6EECF244321}">
                <p14:modId xmlns:p14="http://schemas.microsoft.com/office/powerpoint/2010/main" val="572316825"/>
              </p:ext>
            </p:extLst>
          </p:nvPr>
        </p:nvGraphicFramePr>
        <p:xfrm>
          <a:off x="927539" y="3045617"/>
          <a:ext cx="5423367" cy="5145882"/>
        </p:xfrm>
        <a:graphic>
          <a:graphicData uri="http://schemas.openxmlformats.org/drawingml/2006/table">
            <a:tbl>
              <a:tblPr>
                <a:tableStyleId>{2D5ABB26-0587-4C30-8999-92F81FD0307C}</a:tableStyleId>
              </a:tblPr>
              <a:tblGrid>
                <a:gridCol w="1807789">
                  <a:extLst>
                    <a:ext uri="{9D8B030D-6E8A-4147-A177-3AD203B41FA5}">
                      <a16:colId xmlns:a16="http://schemas.microsoft.com/office/drawing/2014/main" val="1243641973"/>
                    </a:ext>
                  </a:extLst>
                </a:gridCol>
                <a:gridCol w="1807789">
                  <a:extLst>
                    <a:ext uri="{9D8B030D-6E8A-4147-A177-3AD203B41FA5}">
                      <a16:colId xmlns:a16="http://schemas.microsoft.com/office/drawing/2014/main" val="2305889682"/>
                    </a:ext>
                  </a:extLst>
                </a:gridCol>
                <a:gridCol w="1807789">
                  <a:extLst>
                    <a:ext uri="{9D8B030D-6E8A-4147-A177-3AD203B41FA5}">
                      <a16:colId xmlns:a16="http://schemas.microsoft.com/office/drawing/2014/main" val="390545168"/>
                    </a:ext>
                  </a:extLst>
                </a:gridCol>
              </a:tblGrid>
              <a:tr h="857647">
                <a:tc>
                  <a:txBody>
                    <a:bodyPr/>
                    <a:lstStyle/>
                    <a:p>
                      <a:pPr algn="ctr"/>
                      <a:r>
                        <a:rPr lang="en-US" sz="3200" b="1" dirty="0">
                          <a:solidFill>
                            <a:schemeClr val="bg1"/>
                          </a:solidFill>
                          <a:effectLst/>
                          <a:latin typeface="Times New Roman" panose="02020603050405020304" pitchFamily="18" charset="0"/>
                          <a:cs typeface="Times New Roman" panose="02020603050405020304" pitchFamily="18" charset="0"/>
                        </a:rPr>
                        <a:t>t</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3200" b="1" dirty="0">
                          <a:solidFill>
                            <a:schemeClr val="bg1"/>
                          </a:solidFill>
                          <a:effectLst/>
                          <a:latin typeface="Times New Roman" panose="02020603050405020304" pitchFamily="18" charset="0"/>
                          <a:cs typeface="Times New Roman" panose="02020603050405020304" pitchFamily="18" charset="0"/>
                        </a:rPr>
                        <a:t>x(t)</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3200" b="1" dirty="0">
                          <a:solidFill>
                            <a:schemeClr val="bg1"/>
                          </a:solidFill>
                          <a:effectLst/>
                          <a:latin typeface="Times New Roman" panose="02020603050405020304" pitchFamily="18" charset="0"/>
                          <a:cs typeface="Times New Roman" panose="02020603050405020304" pitchFamily="18" charset="0"/>
                        </a:rPr>
                        <a:t>y(t)</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517492023"/>
                  </a:ext>
                </a:extLst>
              </a:tr>
              <a:tr h="857647">
                <a:tc>
                  <a:txBody>
                    <a:bodyPr/>
                    <a:lstStyle/>
                    <a:p>
                      <a:pPr algn="ctr"/>
                      <a:r>
                        <a:rPr lang="en-VN" sz="3200" dirty="0">
                          <a:effectLst/>
                          <a:latin typeface="Times New Roman" panose="02020603050405020304" pitchFamily="18" charset="0"/>
                          <a:cs typeface="Times New Roman" panose="02020603050405020304" pitchFamily="18" charset="0"/>
                        </a:rPr>
                        <a:t>0,0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0,0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a:effectLst/>
                          <a:latin typeface="Times New Roman" panose="02020603050405020304" pitchFamily="18" charset="0"/>
                          <a:cs typeface="Times New Roman" panose="02020603050405020304" pitchFamily="18" charset="0"/>
                        </a:rPr>
                        <a:t>0,0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7452359"/>
                  </a:ext>
                </a:extLst>
              </a:tr>
              <a:tr h="857647">
                <a:tc>
                  <a:txBody>
                    <a:bodyPr/>
                    <a:lstStyle/>
                    <a:p>
                      <a:pPr algn="ctr"/>
                      <a:r>
                        <a:rPr lang="en-VN" sz="3200" dirty="0">
                          <a:effectLst/>
                          <a:latin typeface="Times New Roman" panose="02020603050405020304" pitchFamily="18" charset="0"/>
                          <a:cs typeface="Times New Roman" panose="02020603050405020304" pitchFamily="18" charset="0"/>
                        </a:rPr>
                        <a:t>1,0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1,0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a:effectLst/>
                          <a:latin typeface="Times New Roman" panose="02020603050405020304" pitchFamily="18" charset="0"/>
                          <a:cs typeface="Times New Roman" panose="02020603050405020304" pitchFamily="18" charset="0"/>
                        </a:rPr>
                        <a:t>2,0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3438806"/>
                  </a:ext>
                </a:extLst>
              </a:tr>
              <a:tr h="857647">
                <a:tc>
                  <a:txBody>
                    <a:bodyPr/>
                    <a:lstStyle/>
                    <a:p>
                      <a:pPr algn="ctr"/>
                      <a:r>
                        <a:rPr lang="en-VN" sz="3200">
                          <a:effectLst/>
                          <a:latin typeface="Times New Roman" panose="02020603050405020304" pitchFamily="18" charset="0"/>
                          <a:cs typeface="Times New Roman" panose="02020603050405020304" pitchFamily="18" charset="0"/>
                        </a:rPr>
                        <a:t>2,0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3,0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3,5</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712639"/>
                  </a:ext>
                </a:extLst>
              </a:tr>
              <a:tr h="857647">
                <a:tc>
                  <a:txBody>
                    <a:bodyPr/>
                    <a:lstStyle/>
                    <a:p>
                      <a:pPr algn="ctr"/>
                      <a:r>
                        <a:rPr lang="en-VN" sz="3200">
                          <a:effectLst/>
                          <a:latin typeface="Times New Roman" panose="02020603050405020304" pitchFamily="18" charset="0"/>
                          <a:cs typeface="Times New Roman" panose="02020603050405020304" pitchFamily="18" charset="0"/>
                        </a:rPr>
                        <a:t>3,0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6,0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2,0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7622684"/>
                  </a:ext>
                </a:extLst>
              </a:tr>
              <a:tr h="857647">
                <a:tc>
                  <a:txBody>
                    <a:bodyPr/>
                    <a:lstStyle/>
                    <a:p>
                      <a:pPr algn="ctr"/>
                      <a:r>
                        <a:rPr lang="en-VN" sz="3200">
                          <a:effectLst/>
                          <a:latin typeface="Times New Roman" panose="02020603050405020304" pitchFamily="18" charset="0"/>
                          <a:cs typeface="Times New Roman" panose="02020603050405020304" pitchFamily="18" charset="0"/>
                        </a:rPr>
                        <a:t>4,0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90,0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VN" sz="3200" dirty="0">
                          <a:effectLst/>
                          <a:latin typeface="Times New Roman" panose="02020603050405020304" pitchFamily="18" charset="0"/>
                          <a:cs typeface="Times New Roman" panose="02020603050405020304" pitchFamily="18" charset="0"/>
                        </a:rPr>
                        <a:t>0,0</a:t>
                      </a:r>
                    </a:p>
                  </a:txBody>
                  <a:tcPr marL="60265" marR="60265" marT="30132" marB="301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22449"/>
                  </a:ext>
                </a:extLst>
              </a:tr>
            </a:tbl>
          </a:graphicData>
        </a:graphic>
      </p:graphicFrame>
      <p:sp>
        <p:nvSpPr>
          <p:cNvPr id="11" name="Rectangle 1">
            <a:extLst>
              <a:ext uri="{FF2B5EF4-FFF2-40B4-BE49-F238E27FC236}">
                <a16:creationId xmlns:a16="http://schemas.microsoft.com/office/drawing/2014/main" id="{3F7BF0D1-71DC-1660-E23B-3492D5543DD8}"/>
              </a:ext>
            </a:extLst>
          </p:cNvPr>
          <p:cNvSpPr>
            <a:spLocks noChangeArrowheads="1"/>
          </p:cNvSpPr>
          <p:nvPr/>
        </p:nvSpPr>
        <p:spPr bwMode="auto">
          <a:xfrm>
            <a:off x="927539" y="304561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900" decel="100000" fill="hold"/>
                                        <p:tgtEl>
                                          <p:spTgt spid="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451" b="-45451"/>
            </a:stretch>
          </a:blipFill>
        </p:spPr>
        <p:txBody>
          <a:bodyPr/>
          <a:lstStyle/>
          <a:p>
            <a:endParaRPr lang="en-VN"/>
          </a:p>
        </p:txBody>
      </p:sp>
      <p:sp>
        <p:nvSpPr>
          <p:cNvPr id="3" name="Freeform 3"/>
          <p:cNvSpPr/>
          <p:nvPr/>
        </p:nvSpPr>
        <p:spPr>
          <a:xfrm rot="-10800000">
            <a:off x="15946490" y="-1856663"/>
            <a:ext cx="3713326" cy="3713326"/>
          </a:xfrm>
          <a:custGeom>
            <a:avLst/>
            <a:gdLst/>
            <a:ahLst/>
            <a:cxnLst/>
            <a:rect l="l" t="t" r="r" b="b"/>
            <a:pathLst>
              <a:path w="3713326" h="3713326">
                <a:moveTo>
                  <a:pt x="0" y="0"/>
                </a:moveTo>
                <a:lnTo>
                  <a:pt x="3713326" y="0"/>
                </a:lnTo>
                <a:lnTo>
                  <a:pt x="3713326" y="3713326"/>
                </a:lnTo>
                <a:lnTo>
                  <a:pt x="0" y="371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flipH="1">
            <a:off x="-1906192" y="-786663"/>
            <a:ext cx="4420184" cy="2110638"/>
          </a:xfrm>
          <a:custGeom>
            <a:avLst/>
            <a:gdLst/>
            <a:ahLst/>
            <a:cxnLst/>
            <a:rect l="l" t="t" r="r" b="b"/>
            <a:pathLst>
              <a:path w="4420184" h="2110638">
                <a:moveTo>
                  <a:pt x="4420184" y="0"/>
                </a:moveTo>
                <a:lnTo>
                  <a:pt x="0" y="0"/>
                </a:lnTo>
                <a:lnTo>
                  <a:pt x="0" y="2110638"/>
                </a:lnTo>
                <a:lnTo>
                  <a:pt x="4420184" y="2110638"/>
                </a:lnTo>
                <a:lnTo>
                  <a:pt x="442018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6" name="TextBox 6"/>
          <p:cNvSpPr txBox="1"/>
          <p:nvPr/>
        </p:nvSpPr>
        <p:spPr>
          <a:xfrm>
            <a:off x="303900" y="-9525"/>
            <a:ext cx="18618044" cy="10382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1B1C54"/>
                </a:solidFill>
                <a:latin typeface="Paytone One"/>
                <a:ea typeface="Paytone One"/>
                <a:cs typeface="Paytone One"/>
                <a:sym typeface="Paytone One"/>
              </a:rPr>
              <a:t>TRIỂN KHAI VÀ ĐÁNH GIÁ KẾT QUẢ</a:t>
            </a:r>
          </a:p>
        </p:txBody>
      </p:sp>
      <p:sp>
        <p:nvSpPr>
          <p:cNvPr id="7" name="TextBox 7"/>
          <p:cNvSpPr txBox="1"/>
          <p:nvPr/>
        </p:nvSpPr>
        <p:spPr>
          <a:xfrm>
            <a:off x="6142620" y="1066800"/>
            <a:ext cx="6002759" cy="669925"/>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aytone One"/>
                <a:ea typeface="Paytone One"/>
                <a:cs typeface="Paytone One"/>
                <a:sym typeface="Paytone One"/>
              </a:rPr>
              <a:t>KẾT QUẢ THỰC NGHIỆM </a:t>
            </a:r>
          </a:p>
        </p:txBody>
      </p:sp>
      <p:sp>
        <p:nvSpPr>
          <p:cNvPr id="10" name="Freeform 10"/>
          <p:cNvSpPr/>
          <p:nvPr/>
        </p:nvSpPr>
        <p:spPr>
          <a:xfrm>
            <a:off x="9369761" y="1924742"/>
            <a:ext cx="7596448" cy="4466770"/>
          </a:xfrm>
          <a:custGeom>
            <a:avLst/>
            <a:gdLst/>
            <a:ahLst/>
            <a:cxnLst/>
            <a:rect l="l" t="t" r="r" b="b"/>
            <a:pathLst>
              <a:path w="7596448" h="4466770">
                <a:moveTo>
                  <a:pt x="0" y="0"/>
                </a:moveTo>
                <a:lnTo>
                  <a:pt x="7596448" y="0"/>
                </a:lnTo>
                <a:lnTo>
                  <a:pt x="7596448" y="4466770"/>
                </a:lnTo>
                <a:lnTo>
                  <a:pt x="0" y="4466770"/>
                </a:lnTo>
                <a:lnTo>
                  <a:pt x="0" y="0"/>
                </a:lnTo>
                <a:close/>
              </a:path>
            </a:pathLst>
          </a:custGeom>
          <a:blipFill>
            <a:blip r:embed="rId7"/>
            <a:stretch>
              <a:fillRect/>
            </a:stretch>
          </a:blipFill>
        </p:spPr>
        <p:txBody>
          <a:bodyPr/>
          <a:lstStyle/>
          <a:p>
            <a:endParaRPr lang="en-VN"/>
          </a:p>
        </p:txBody>
      </p:sp>
      <p:graphicFrame>
        <p:nvGraphicFramePr>
          <p:cNvPr id="11" name="Table 10">
            <a:extLst>
              <a:ext uri="{FF2B5EF4-FFF2-40B4-BE49-F238E27FC236}">
                <a16:creationId xmlns:a16="http://schemas.microsoft.com/office/drawing/2014/main" id="{7CE7A8FA-3D41-69AE-E40A-2EB76B6E2352}"/>
              </a:ext>
            </a:extLst>
          </p:cNvPr>
          <p:cNvGraphicFramePr>
            <a:graphicFrameLocks noGrp="1"/>
          </p:cNvGraphicFramePr>
          <p:nvPr>
            <p:extLst>
              <p:ext uri="{D42A27DB-BD31-4B8C-83A1-F6EECF244321}">
                <p14:modId xmlns:p14="http://schemas.microsoft.com/office/powerpoint/2010/main" val="175623789"/>
              </p:ext>
            </p:extLst>
          </p:nvPr>
        </p:nvGraphicFramePr>
        <p:xfrm>
          <a:off x="136885" y="2016843"/>
          <a:ext cx="8459100" cy="7630238"/>
        </p:xfrm>
        <a:graphic>
          <a:graphicData uri="http://schemas.openxmlformats.org/drawingml/2006/table">
            <a:tbl>
              <a:tblPr/>
              <a:tblGrid>
                <a:gridCol w="2819700">
                  <a:extLst>
                    <a:ext uri="{9D8B030D-6E8A-4147-A177-3AD203B41FA5}">
                      <a16:colId xmlns:a16="http://schemas.microsoft.com/office/drawing/2014/main" val="1264462328"/>
                    </a:ext>
                  </a:extLst>
                </a:gridCol>
                <a:gridCol w="2515200">
                  <a:extLst>
                    <a:ext uri="{9D8B030D-6E8A-4147-A177-3AD203B41FA5}">
                      <a16:colId xmlns:a16="http://schemas.microsoft.com/office/drawing/2014/main" val="2748122302"/>
                    </a:ext>
                  </a:extLst>
                </a:gridCol>
                <a:gridCol w="3124200">
                  <a:extLst>
                    <a:ext uri="{9D8B030D-6E8A-4147-A177-3AD203B41FA5}">
                      <a16:colId xmlns:a16="http://schemas.microsoft.com/office/drawing/2014/main" val="1041288362"/>
                    </a:ext>
                  </a:extLst>
                </a:gridCol>
              </a:tblGrid>
              <a:tr h="935885">
                <a:tc>
                  <a:txBody>
                    <a:bodyPr/>
                    <a:lstStyle/>
                    <a:p>
                      <a:pPr algn="ctr"/>
                      <a:r>
                        <a:rPr lang="en-US" sz="2800" b="1" dirty="0" err="1">
                          <a:solidFill>
                            <a:srgbClr val="FFFFFF"/>
                          </a:solidFill>
                          <a:effectLst/>
                          <a:latin typeface="Times New Roman" panose="02020603050405020304" pitchFamily="18" charset="0"/>
                          <a:cs typeface="Times New Roman" panose="02020603050405020304" pitchFamily="18" charset="0"/>
                        </a:rPr>
                        <a:t>spline_data</a:t>
                      </a:r>
                      <a:endParaRPr lang="en-US" sz="2800" b="1" dirty="0">
                        <a:solidFill>
                          <a:srgbClr val="FFFFFF"/>
                        </a:solidFill>
                        <a:effectLst/>
                        <a:latin typeface="Times New Roman" panose="02020603050405020304" pitchFamily="18" charset="0"/>
                        <a:cs typeface="Times New Roman" panose="02020603050405020304" pitchFamily="18" charset="0"/>
                      </a:endParaRP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tc>
                  <a:txBody>
                    <a:bodyPr/>
                    <a:lstStyle/>
                    <a:p>
                      <a:pPr algn="ctr"/>
                      <a:r>
                        <a:rPr lang="en-US" sz="2800" b="1" dirty="0" err="1">
                          <a:solidFill>
                            <a:srgbClr val="FFFFFF"/>
                          </a:solidFill>
                          <a:effectLst/>
                          <a:latin typeface="Times New Roman" panose="02020603050405020304" pitchFamily="18" charset="0"/>
                          <a:cs typeface="Times New Roman" panose="02020603050405020304" pitchFamily="18" charset="0"/>
                        </a:rPr>
                        <a:t>query_points</a:t>
                      </a:r>
                      <a:endParaRPr lang="en-US" sz="2800" b="1" dirty="0">
                        <a:solidFill>
                          <a:srgbClr val="FFFFFF"/>
                        </a:solidFill>
                        <a:effectLst/>
                        <a:latin typeface="Times New Roman" panose="02020603050405020304" pitchFamily="18" charset="0"/>
                        <a:cs typeface="Times New Roman" panose="02020603050405020304" pitchFamily="18" charset="0"/>
                      </a:endParaRP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tc>
                  <a:txBody>
                    <a:bodyPr/>
                    <a:lstStyle/>
                    <a:p>
                      <a:pPr algn="ctr"/>
                      <a:r>
                        <a:rPr lang="en-US" sz="2800" b="1" dirty="0">
                          <a:solidFill>
                            <a:srgbClr val="FFFFFF"/>
                          </a:solidFill>
                          <a:effectLst/>
                          <a:latin typeface="Times New Roman" panose="02020603050405020304" pitchFamily="18" charset="0"/>
                          <a:cs typeface="Times New Roman" panose="02020603050405020304" pitchFamily="18" charset="0"/>
                        </a:rPr>
                        <a:t>output</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003BAD"/>
                    </a:solidFill>
                  </a:tcPr>
                </a:tc>
                <a:extLst>
                  <a:ext uri="{0D108BD9-81ED-4DB2-BD59-A6C34878D82A}">
                    <a16:rowId xmlns:a16="http://schemas.microsoft.com/office/drawing/2014/main" val="147551440"/>
                  </a:ext>
                </a:extLst>
              </a:tr>
              <a:tr h="935885">
                <a:tc>
                  <a:txBody>
                    <a:bodyPr/>
                    <a:lstStyle/>
                    <a:p>
                      <a:pPr algn="ctr"/>
                      <a:r>
                        <a:rPr lang="en-VN" sz="2800" dirty="0">
                          <a:effectLst/>
                          <a:latin typeface="Times New Roman" panose="02020603050405020304" pitchFamily="18" charset="0"/>
                          <a:cs typeface="Times New Roman" panose="02020603050405020304" pitchFamily="18" charset="0"/>
                        </a:rPr>
                        <a:t>5</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100,0</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endParaRPr lang="en-VN" sz="2800">
                        <a:effectLst/>
                        <a:latin typeface="Times New Roman" panose="02020603050405020304" pitchFamily="18" charset="0"/>
                        <a:cs typeface="Times New Roman" panose="02020603050405020304" pitchFamily="18" charset="0"/>
                      </a:endParaRP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988348419"/>
                  </a:ext>
                </a:extLst>
              </a:tr>
              <a:tr h="935885">
                <a:tc>
                  <a:txBody>
                    <a:bodyPr/>
                    <a:lstStyle/>
                    <a:p>
                      <a:pPr algn="ctr"/>
                      <a:r>
                        <a:rPr lang="en-VN" sz="2800">
                          <a:effectLst/>
                          <a:latin typeface="Times New Roman" panose="02020603050405020304" pitchFamily="18" charset="0"/>
                          <a:cs typeface="Times New Roman" panose="02020603050405020304" pitchFamily="18" charset="0"/>
                        </a:rPr>
                        <a:t>0.0,0.0,0.0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0,0</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0 0 0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43236909"/>
                  </a:ext>
                </a:extLst>
              </a:tr>
              <a:tr h="935885">
                <a:tc>
                  <a:txBody>
                    <a:bodyPr/>
                    <a:lstStyle/>
                    <a:p>
                      <a:pPr algn="ctr"/>
                      <a:r>
                        <a:rPr lang="en-VN" sz="2800">
                          <a:effectLst/>
                          <a:latin typeface="Times New Roman" panose="02020603050405020304" pitchFamily="18" charset="0"/>
                          <a:cs typeface="Times New Roman" panose="02020603050405020304" pitchFamily="18" charset="0"/>
                        </a:rPr>
                        <a:t>1.0,1.0,2.0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0,4</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0,04 0,0322 0,0771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17124168"/>
                  </a:ext>
                </a:extLst>
              </a:tr>
              <a:tr h="935885">
                <a:tc>
                  <a:txBody>
                    <a:bodyPr/>
                    <a:lstStyle/>
                    <a:p>
                      <a:pPr algn="ctr"/>
                      <a:r>
                        <a:rPr lang="en-VN" sz="2800">
                          <a:effectLst/>
                          <a:latin typeface="Times New Roman" panose="02020603050405020304" pitchFamily="18" charset="0"/>
                          <a:cs typeface="Times New Roman" panose="02020603050405020304" pitchFamily="18" charset="0"/>
                        </a:rPr>
                        <a:t>2.0,3.0,3.5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0,8</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0,08 0,0644 0,1543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807195284"/>
                  </a:ext>
                </a:extLst>
              </a:tr>
              <a:tr h="935885">
                <a:tc>
                  <a:txBody>
                    <a:bodyPr/>
                    <a:lstStyle/>
                    <a:p>
                      <a:pPr algn="ctr"/>
                      <a:r>
                        <a:rPr lang="en-VN" sz="2800">
                          <a:effectLst/>
                          <a:latin typeface="Times New Roman" panose="02020603050405020304" pitchFamily="18" charset="0"/>
                          <a:cs typeface="Times New Roman" panose="02020603050405020304" pitchFamily="18" charset="0"/>
                        </a:rPr>
                        <a:t>3.0,6.0,2.0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737288376"/>
                  </a:ext>
                </a:extLst>
              </a:tr>
              <a:tr h="935885">
                <a:tc>
                  <a:txBody>
                    <a:bodyPr/>
                    <a:lstStyle/>
                    <a:p>
                      <a:pPr algn="ctr"/>
                      <a:r>
                        <a:rPr lang="en-VN" sz="2800">
                          <a:effectLst/>
                          <a:latin typeface="Times New Roman" panose="02020603050405020304" pitchFamily="18" charset="0"/>
                          <a:cs typeface="Times New Roman" panose="02020603050405020304" pitchFamily="18" charset="0"/>
                        </a:rPr>
                        <a:t>4.0,9.0,0.0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3,96</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3,92 8,7643 0,1543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052837925"/>
                  </a:ext>
                </a:extLst>
              </a:tr>
              <a:tr h="1079043">
                <a:tc>
                  <a:txBody>
                    <a:bodyPr/>
                    <a:lstStyle/>
                    <a:p>
                      <a:pPr algn="ctr"/>
                      <a:r>
                        <a:rPr lang="en-VN" sz="2800">
                          <a:effectLst/>
                          <a:latin typeface="Times New Roman" panose="02020603050405020304" pitchFamily="18" charset="0"/>
                          <a:cs typeface="Times New Roman" panose="02020603050405020304" pitchFamily="18" charset="0"/>
                        </a:rPr>
                        <a:t>9.0,22.7</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a:effectLst/>
                          <a:latin typeface="Times New Roman" panose="02020603050405020304" pitchFamily="18" charset="0"/>
                          <a:cs typeface="Times New Roman" panose="02020603050405020304" pitchFamily="18" charset="0"/>
                        </a:rPr>
                        <a:t>4,0</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ctr"/>
                      <a:r>
                        <a:rPr lang="en-VN" sz="2800" dirty="0">
                          <a:effectLst/>
                          <a:latin typeface="Times New Roman" panose="02020603050405020304" pitchFamily="18" charset="0"/>
                          <a:cs typeface="Times New Roman" panose="02020603050405020304" pitchFamily="18" charset="0"/>
                        </a:rPr>
                        <a:t>3,96 8,8821 0,0771 </a:t>
                      </a:r>
                    </a:p>
                  </a:txBody>
                  <a:tcPr marL="54463" marR="54463" marT="27231" marB="27231"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82221911"/>
                  </a:ext>
                </a:extLst>
              </a:tr>
            </a:tbl>
          </a:graphicData>
        </a:graphic>
      </p:graphicFrame>
      <p:sp>
        <p:nvSpPr>
          <p:cNvPr id="12" name="Rectangle 1">
            <a:extLst>
              <a:ext uri="{FF2B5EF4-FFF2-40B4-BE49-F238E27FC236}">
                <a16:creationId xmlns:a16="http://schemas.microsoft.com/office/drawing/2014/main" id="{E102BE9B-BA0F-F15B-EA40-56BF3C3D78EC}"/>
              </a:ext>
            </a:extLst>
          </p:cNvPr>
          <p:cNvSpPr>
            <a:spLocks noChangeArrowheads="1"/>
          </p:cNvSpPr>
          <p:nvPr/>
        </p:nvSpPr>
        <p:spPr bwMode="auto">
          <a:xfrm>
            <a:off x="303632" y="1856662"/>
            <a:ext cx="253061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graphicFrame>
        <p:nvGraphicFramePr>
          <p:cNvPr id="13" name="Table 12">
            <a:extLst>
              <a:ext uri="{FF2B5EF4-FFF2-40B4-BE49-F238E27FC236}">
                <a16:creationId xmlns:a16="http://schemas.microsoft.com/office/drawing/2014/main" id="{29A7AC49-F0CB-A952-3ECE-5B960DF65E0A}"/>
              </a:ext>
            </a:extLst>
          </p:cNvPr>
          <p:cNvGraphicFramePr>
            <a:graphicFrameLocks noGrp="1"/>
          </p:cNvGraphicFramePr>
          <p:nvPr>
            <p:extLst>
              <p:ext uri="{D42A27DB-BD31-4B8C-83A1-F6EECF244321}">
                <p14:modId xmlns:p14="http://schemas.microsoft.com/office/powerpoint/2010/main" val="2453422018"/>
              </p:ext>
            </p:extLst>
          </p:nvPr>
        </p:nvGraphicFramePr>
        <p:xfrm>
          <a:off x="8732870" y="6524357"/>
          <a:ext cx="9399195" cy="3587516"/>
        </p:xfrm>
        <a:graphic>
          <a:graphicData uri="http://schemas.openxmlformats.org/drawingml/2006/table">
            <a:tbl>
              <a:tblPr/>
              <a:tblGrid>
                <a:gridCol w="2091570">
                  <a:extLst>
                    <a:ext uri="{9D8B030D-6E8A-4147-A177-3AD203B41FA5}">
                      <a16:colId xmlns:a16="http://schemas.microsoft.com/office/drawing/2014/main" val="1397232322"/>
                    </a:ext>
                  </a:extLst>
                </a:gridCol>
                <a:gridCol w="2269003">
                  <a:extLst>
                    <a:ext uri="{9D8B030D-6E8A-4147-A177-3AD203B41FA5}">
                      <a16:colId xmlns:a16="http://schemas.microsoft.com/office/drawing/2014/main" val="2584697357"/>
                    </a:ext>
                  </a:extLst>
                </a:gridCol>
                <a:gridCol w="5038622">
                  <a:extLst>
                    <a:ext uri="{9D8B030D-6E8A-4147-A177-3AD203B41FA5}">
                      <a16:colId xmlns:a16="http://schemas.microsoft.com/office/drawing/2014/main" val="614963907"/>
                    </a:ext>
                  </a:extLst>
                </a:gridCol>
              </a:tblGrid>
              <a:tr h="479923">
                <a:tc>
                  <a:txBody>
                    <a:bodyPr/>
                    <a:lstStyle/>
                    <a:p>
                      <a:pPr algn="ctr"/>
                      <a:r>
                        <a:rPr lang="en-US" sz="2600" b="1" dirty="0">
                          <a:effectLst/>
                          <a:latin typeface="Times New Roman" panose="02020603050405020304" pitchFamily="18" charset="0"/>
                          <a:cs typeface="Times New Roman" panose="02020603050405020304" pitchFamily="18" charset="0"/>
                        </a:rPr>
                        <a:t>Giai </a:t>
                      </a:r>
                      <a:r>
                        <a:rPr lang="en-US" sz="2600" b="1" dirty="0" err="1">
                          <a:effectLst/>
                          <a:latin typeface="Times New Roman" panose="02020603050405020304" pitchFamily="18" charset="0"/>
                          <a:cs typeface="Times New Roman" panose="02020603050405020304" pitchFamily="18" charset="0"/>
                        </a:rPr>
                        <a:t>đoạn</a:t>
                      </a:r>
                      <a:endParaRPr lang="en-US" sz="2600" b="1"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b="1" dirty="0" err="1">
                          <a:effectLst/>
                          <a:latin typeface="Times New Roman" panose="02020603050405020304" pitchFamily="18" charset="0"/>
                          <a:cs typeface="Times New Roman" panose="02020603050405020304" pitchFamily="18" charset="0"/>
                        </a:rPr>
                        <a:t>Tăng</a:t>
                      </a:r>
                      <a:r>
                        <a:rPr lang="en-US" sz="2600" b="1" dirty="0">
                          <a:effectLst/>
                          <a:latin typeface="Times New Roman" panose="02020603050405020304" pitchFamily="18" charset="0"/>
                          <a:cs typeface="Times New Roman" panose="02020603050405020304" pitchFamily="18" charset="0"/>
                        </a:rPr>
                        <a:t>/</a:t>
                      </a:r>
                      <a:r>
                        <a:rPr lang="en-US" sz="2600" b="1" dirty="0" err="1">
                          <a:effectLst/>
                          <a:latin typeface="Times New Roman" panose="02020603050405020304" pitchFamily="18" charset="0"/>
                          <a:cs typeface="Times New Roman" panose="02020603050405020304" pitchFamily="18" charset="0"/>
                        </a:rPr>
                        <a:t>giảm</a:t>
                      </a:r>
                      <a:endParaRPr lang="en-US" sz="2600" b="1"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b="1" dirty="0" err="1">
                          <a:effectLst/>
                          <a:latin typeface="Times New Roman" panose="02020603050405020304" pitchFamily="18" charset="0"/>
                          <a:cs typeface="Times New Roman" panose="02020603050405020304" pitchFamily="18" charset="0"/>
                        </a:rPr>
                        <a:t>Mô</a:t>
                      </a:r>
                      <a:r>
                        <a:rPr lang="en-US" sz="2600" b="1" dirty="0">
                          <a:effectLst/>
                          <a:latin typeface="Times New Roman" panose="02020603050405020304" pitchFamily="18" charset="0"/>
                          <a:cs typeface="Times New Roman" panose="02020603050405020304" pitchFamily="18" charset="0"/>
                        </a:rPr>
                        <a:t> </a:t>
                      </a:r>
                      <a:r>
                        <a:rPr lang="en-US" sz="2600" b="1" dirty="0" err="1">
                          <a:effectLst/>
                          <a:latin typeface="Times New Roman" panose="02020603050405020304" pitchFamily="18" charset="0"/>
                          <a:cs typeface="Times New Roman" panose="02020603050405020304" pitchFamily="18" charset="0"/>
                        </a:rPr>
                        <a:t>tả</a:t>
                      </a:r>
                      <a:endParaRPr lang="en-US" sz="2600" b="1"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4758494"/>
                  </a:ext>
                </a:extLst>
              </a:tr>
              <a:tr h="774959">
                <a:tc>
                  <a:txBody>
                    <a:bodyPr/>
                    <a:lstStyle/>
                    <a:p>
                      <a:pPr algn="ctr"/>
                      <a:r>
                        <a:rPr lang="en-VN" sz="2600">
                          <a:effectLst/>
                          <a:latin typeface="Times New Roman" panose="02020603050405020304" pitchFamily="18" charset="0"/>
                          <a:cs typeface="Times New Roman" panose="02020603050405020304" pitchFamily="18" charset="0"/>
                        </a:rPr>
                        <a:t>0 → 1</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dirty="0" err="1">
                          <a:effectLst/>
                          <a:latin typeface="Times New Roman" panose="02020603050405020304" pitchFamily="18" charset="0"/>
                          <a:cs typeface="Times New Roman" panose="02020603050405020304" pitchFamily="18" charset="0"/>
                        </a:rPr>
                        <a:t>Tăng</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đều</a:t>
                      </a:r>
                      <a:endParaRPr lang="en-US" sz="2600"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dirty="0">
                          <a:effectLst/>
                          <a:latin typeface="Times New Roman" panose="02020603050405020304" pitchFamily="18" charset="0"/>
                          <a:cs typeface="Times New Roman" panose="02020603050405020304" pitchFamily="18" charset="0"/>
                        </a:rPr>
                        <a:t>Robot </a:t>
                      </a:r>
                      <a:r>
                        <a:rPr lang="en-US" sz="2600" dirty="0" err="1">
                          <a:effectLst/>
                          <a:latin typeface="Times New Roman" panose="02020603050405020304" pitchFamily="18" charset="0"/>
                          <a:cs typeface="Times New Roman" panose="02020603050405020304" pitchFamily="18" charset="0"/>
                        </a:rPr>
                        <a:t>đi</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lên</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và</a:t>
                      </a:r>
                      <a:r>
                        <a:rPr lang="en-US" sz="2600" dirty="0">
                          <a:effectLst/>
                          <a:latin typeface="Times New Roman" panose="02020603050405020304" pitchFamily="18" charset="0"/>
                          <a:cs typeface="Times New Roman" panose="02020603050405020304" pitchFamily="18" charset="0"/>
                        </a:rPr>
                        <a:t> sang </a:t>
                      </a:r>
                      <a:r>
                        <a:rPr lang="en-US" sz="2600" dirty="0" err="1">
                          <a:effectLst/>
                          <a:latin typeface="Times New Roman" panose="02020603050405020304" pitchFamily="18" charset="0"/>
                          <a:cs typeface="Times New Roman" panose="02020603050405020304" pitchFamily="18" charset="0"/>
                        </a:rPr>
                        <a:t>phải</a:t>
                      </a:r>
                      <a:endParaRPr lang="en-US" sz="2600"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25094800"/>
                  </a:ext>
                </a:extLst>
              </a:tr>
              <a:tr h="774959">
                <a:tc>
                  <a:txBody>
                    <a:bodyPr/>
                    <a:lstStyle/>
                    <a:p>
                      <a:pPr algn="ctr"/>
                      <a:r>
                        <a:rPr lang="en-VN" sz="2600">
                          <a:effectLst/>
                          <a:latin typeface="Times New Roman" panose="02020603050405020304" pitchFamily="18" charset="0"/>
                          <a:cs typeface="Times New Roman" panose="02020603050405020304" pitchFamily="18" charset="0"/>
                        </a:rPr>
                        <a:t>1 → 2</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a:effectLst/>
                          <a:latin typeface="Times New Roman" panose="02020603050405020304" pitchFamily="18" charset="0"/>
                          <a:cs typeface="Times New Roman" panose="02020603050405020304" pitchFamily="18" charset="0"/>
                        </a:rPr>
                        <a:t>Tăng mạnh</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dirty="0">
                          <a:effectLst/>
                          <a:latin typeface="Times New Roman" panose="02020603050405020304" pitchFamily="18" charset="0"/>
                          <a:cs typeface="Times New Roman" panose="02020603050405020304" pitchFamily="18" charset="0"/>
                        </a:rPr>
                        <a:t>Leo </a:t>
                      </a:r>
                      <a:r>
                        <a:rPr lang="en-US" sz="2600" dirty="0" err="1">
                          <a:effectLst/>
                          <a:latin typeface="Times New Roman" panose="02020603050405020304" pitchFamily="18" charset="0"/>
                          <a:cs typeface="Times New Roman" panose="02020603050405020304" pitchFamily="18" charset="0"/>
                        </a:rPr>
                        <a:t>dốc</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cao</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nhất</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đạt</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cực</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đại</a:t>
                      </a:r>
                      <a:endParaRPr lang="en-US" sz="2600"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5888447"/>
                  </a:ext>
                </a:extLst>
              </a:tr>
              <a:tr h="774959">
                <a:tc>
                  <a:txBody>
                    <a:bodyPr/>
                    <a:lstStyle/>
                    <a:p>
                      <a:pPr algn="ctr"/>
                      <a:r>
                        <a:rPr lang="en-VN" sz="2600" dirty="0">
                          <a:effectLst/>
                          <a:latin typeface="Times New Roman" panose="02020603050405020304" pitchFamily="18" charset="0"/>
                          <a:cs typeface="Times New Roman" panose="02020603050405020304" pitchFamily="18" charset="0"/>
                        </a:rPr>
                        <a:t>2 → 3</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a:effectLst/>
                          <a:latin typeface="Times New Roman" panose="02020603050405020304" pitchFamily="18" charset="0"/>
                          <a:cs typeface="Times New Roman" panose="02020603050405020304" pitchFamily="18" charset="0"/>
                        </a:rPr>
                        <a:t>Giảm dần</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dirty="0">
                          <a:effectLst/>
                          <a:latin typeface="Times New Roman" panose="02020603050405020304" pitchFamily="18" charset="0"/>
                          <a:cs typeface="Times New Roman" panose="02020603050405020304" pitchFamily="18" charset="0"/>
                        </a:rPr>
                        <a:t>Robot </a:t>
                      </a:r>
                      <a:r>
                        <a:rPr lang="en-US" sz="2600" dirty="0" err="1">
                          <a:effectLst/>
                          <a:latin typeface="Times New Roman" panose="02020603050405020304" pitchFamily="18" charset="0"/>
                          <a:cs typeface="Times New Roman" panose="02020603050405020304" pitchFamily="18" charset="0"/>
                        </a:rPr>
                        <a:t>đi</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xuống</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và</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tiếp</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tục</a:t>
                      </a:r>
                      <a:r>
                        <a:rPr lang="en-US" sz="2600" dirty="0">
                          <a:effectLst/>
                          <a:latin typeface="Times New Roman" panose="02020603050405020304" pitchFamily="18" charset="0"/>
                          <a:cs typeface="Times New Roman" panose="02020603050405020304" pitchFamily="18" charset="0"/>
                        </a:rPr>
                        <a:t> sang </a:t>
                      </a:r>
                      <a:r>
                        <a:rPr lang="en-US" sz="2600" dirty="0" err="1">
                          <a:effectLst/>
                          <a:latin typeface="Times New Roman" panose="02020603050405020304" pitchFamily="18" charset="0"/>
                          <a:cs typeface="Times New Roman" panose="02020603050405020304" pitchFamily="18" charset="0"/>
                        </a:rPr>
                        <a:t>phải</a:t>
                      </a:r>
                      <a:endParaRPr lang="en-US" sz="2600" dirty="0">
                        <a:effectLst/>
                        <a:latin typeface="Times New Roman" panose="02020603050405020304" pitchFamily="18" charset="0"/>
                        <a:cs typeface="Times New Roman" panose="02020603050405020304" pitchFamily="18" charset="0"/>
                      </a:endParaRP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60943936"/>
                  </a:ext>
                </a:extLst>
              </a:tr>
              <a:tr h="774959">
                <a:tc>
                  <a:txBody>
                    <a:bodyPr/>
                    <a:lstStyle/>
                    <a:p>
                      <a:pPr algn="ctr"/>
                      <a:r>
                        <a:rPr lang="en-VN" sz="2600">
                          <a:effectLst/>
                          <a:latin typeface="Times New Roman" panose="02020603050405020304" pitchFamily="18" charset="0"/>
                          <a:cs typeface="Times New Roman" panose="02020603050405020304" pitchFamily="18" charset="0"/>
                        </a:rPr>
                        <a:t>3 → 4</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a:effectLst/>
                          <a:latin typeface="Times New Roman" panose="02020603050405020304" pitchFamily="18" charset="0"/>
                          <a:cs typeface="Times New Roman" panose="02020603050405020304" pitchFamily="18" charset="0"/>
                        </a:rPr>
                        <a:t>Giảm mạnh</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tc>
                  <a:txBody>
                    <a:bodyPr/>
                    <a:lstStyle/>
                    <a:p>
                      <a:pPr algn="ctr"/>
                      <a:r>
                        <a:rPr lang="en-US" sz="2600" dirty="0" err="1">
                          <a:effectLst/>
                          <a:latin typeface="Times New Roman" panose="02020603050405020304" pitchFamily="18" charset="0"/>
                          <a:cs typeface="Times New Roman" panose="02020603050405020304" pitchFamily="18" charset="0"/>
                        </a:rPr>
                        <a:t>Trở</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về</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gần</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trục</a:t>
                      </a:r>
                      <a:r>
                        <a:rPr lang="en-US" sz="2600" dirty="0">
                          <a:effectLst/>
                          <a:latin typeface="Times New Roman" panose="02020603050405020304" pitchFamily="18" charset="0"/>
                          <a:cs typeface="Times New Roman" panose="02020603050405020304" pitchFamily="18" charset="0"/>
                        </a:rPr>
                        <a:t> </a:t>
                      </a:r>
                      <a:r>
                        <a:rPr lang="en-US" sz="2600" dirty="0" err="1">
                          <a:effectLst/>
                          <a:latin typeface="Times New Roman" panose="02020603050405020304" pitchFamily="18" charset="0"/>
                          <a:cs typeface="Times New Roman" panose="02020603050405020304" pitchFamily="18" charset="0"/>
                        </a:rPr>
                        <a:t>hoành</a:t>
                      </a:r>
                      <a:r>
                        <a:rPr lang="en-US" sz="2600" dirty="0">
                          <a:effectLst/>
                          <a:latin typeface="Times New Roman" panose="02020603050405020304" pitchFamily="18" charset="0"/>
                          <a:cs typeface="Times New Roman" panose="02020603050405020304" pitchFamily="18" charset="0"/>
                        </a:rPr>
                        <a:t> (y ≈ 0)</a:t>
                      </a:r>
                    </a:p>
                  </a:txBody>
                  <a:tcPr anchor="ctr">
                    <a:lnL w="12668" cap="flat" cmpd="sng" algn="ctr">
                      <a:solidFill>
                        <a:srgbClr val="000000"/>
                      </a:solidFill>
                      <a:prstDash val="solid"/>
                      <a:round/>
                      <a:headEnd type="none" w="med" len="med"/>
                      <a:tailEnd type="none" w="med" len="med"/>
                    </a:lnL>
                    <a:lnR w="12668" cap="flat" cmpd="sng" algn="ctr">
                      <a:solidFill>
                        <a:srgbClr val="000000"/>
                      </a:solidFill>
                      <a:prstDash val="solid"/>
                      <a:round/>
                      <a:headEnd type="none" w="med" len="med"/>
                      <a:tailEnd type="none" w="med" len="med"/>
                    </a:lnR>
                    <a:lnT w="12668" cap="flat" cmpd="sng" algn="ctr">
                      <a:solidFill>
                        <a:srgbClr val="000000"/>
                      </a:solidFill>
                      <a:prstDash val="solid"/>
                      <a:round/>
                      <a:headEnd type="none" w="med" len="med"/>
                      <a:tailEnd type="none" w="med" len="med"/>
                    </a:lnT>
                    <a:lnB w="1266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73287610"/>
                  </a:ext>
                </a:extLst>
              </a:tr>
            </a:tbl>
          </a:graphicData>
        </a:graphic>
      </p:graphicFrame>
      <p:sp>
        <p:nvSpPr>
          <p:cNvPr id="14" name="Rectangle 2">
            <a:extLst>
              <a:ext uri="{FF2B5EF4-FFF2-40B4-BE49-F238E27FC236}">
                <a16:creationId xmlns:a16="http://schemas.microsoft.com/office/drawing/2014/main" id="{222619F3-1C7F-2C28-CDE9-3342F9A0968A}"/>
              </a:ext>
            </a:extLst>
          </p:cNvPr>
          <p:cNvSpPr>
            <a:spLocks noChangeArrowheads="1"/>
          </p:cNvSpPr>
          <p:nvPr/>
        </p:nvSpPr>
        <p:spPr bwMode="auto">
          <a:xfrm>
            <a:off x="9144000" y="652435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p:tgtEl>
                                          <p:spTgt spid="13"/>
                                        </p:tgtEl>
                                        <p:attrNameLst>
                                          <p:attrName>ppt_y</p:attrName>
                                        </p:attrNameLst>
                                      </p:cBhvr>
                                      <p:tavLst>
                                        <p:tav tm="0">
                                          <p:val>
                                            <p:strVal val="#ppt_y+#ppt_h*1.125000"/>
                                          </p:val>
                                        </p:tav>
                                        <p:tav tm="100000">
                                          <p:val>
                                            <p:strVal val="#ppt_y"/>
                                          </p:val>
                                        </p:tav>
                                      </p:tavLst>
                                    </p:anim>
                                    <p:animEffect transition="in" filter="wipe(up)">
                                      <p:cBhvr>
                                        <p:cTn id="15" dur="500"/>
                                        <p:tgtEl>
                                          <p:spTgt spid="13"/>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1051" b="-41051"/>
            </a:stretch>
          </a:blipFill>
        </p:spPr>
        <p:txBody>
          <a:bodyPr/>
          <a:lstStyle/>
          <a:p>
            <a:endParaRPr lang="en-VN" dirty="0"/>
          </a:p>
        </p:txBody>
      </p:sp>
      <p:sp>
        <p:nvSpPr>
          <p:cNvPr id="3" name="Freeform 3"/>
          <p:cNvSpPr/>
          <p:nvPr/>
        </p:nvSpPr>
        <p:spPr>
          <a:xfrm>
            <a:off x="-1529022" y="-2372228"/>
            <a:ext cx="4006392" cy="3801064"/>
          </a:xfrm>
          <a:custGeom>
            <a:avLst/>
            <a:gdLst/>
            <a:ahLst/>
            <a:cxnLst/>
            <a:rect l="l" t="t" r="r" b="b"/>
            <a:pathLst>
              <a:path w="4006392" h="3801064">
                <a:moveTo>
                  <a:pt x="0" y="0"/>
                </a:moveTo>
                <a:lnTo>
                  <a:pt x="4006392" y="0"/>
                </a:lnTo>
                <a:lnTo>
                  <a:pt x="4006392" y="3801064"/>
                </a:lnTo>
                <a:lnTo>
                  <a:pt x="0" y="38010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a:off x="17378152" y="1690773"/>
            <a:ext cx="471027" cy="473989"/>
          </a:xfrm>
          <a:custGeom>
            <a:avLst/>
            <a:gdLst/>
            <a:ahLst/>
            <a:cxnLst/>
            <a:rect l="l" t="t" r="r" b="b"/>
            <a:pathLst>
              <a:path w="471027" h="473989">
                <a:moveTo>
                  <a:pt x="0" y="0"/>
                </a:moveTo>
                <a:lnTo>
                  <a:pt x="471027" y="0"/>
                </a:lnTo>
                <a:lnTo>
                  <a:pt x="471027" y="473990"/>
                </a:lnTo>
                <a:lnTo>
                  <a:pt x="0" y="4739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TextBox 5"/>
          <p:cNvSpPr txBox="1"/>
          <p:nvPr/>
        </p:nvSpPr>
        <p:spPr>
          <a:xfrm>
            <a:off x="0" y="92084"/>
            <a:ext cx="18275950" cy="936616"/>
          </a:xfrm>
          <a:prstGeom prst="rect">
            <a:avLst/>
          </a:prstGeom>
        </p:spPr>
        <p:txBody>
          <a:bodyPr lIns="0" tIns="0" rIns="0" bIns="0" rtlCol="0" anchor="t">
            <a:spAutoFit/>
          </a:bodyPr>
          <a:lstStyle/>
          <a:p>
            <a:pPr marL="0" lvl="0" indent="0" algn="ctr">
              <a:lnSpc>
                <a:spcPts val="7700"/>
              </a:lnSpc>
              <a:spcBef>
                <a:spcPct val="0"/>
              </a:spcBef>
            </a:pPr>
            <a:r>
              <a:rPr lang="en-US" sz="5500" b="1" dirty="0">
                <a:solidFill>
                  <a:srgbClr val="004BAD"/>
                </a:solidFill>
                <a:latin typeface="IBM Plex Serif Bold"/>
                <a:ea typeface="IBM Plex Serif Bold"/>
                <a:cs typeface="IBM Plex Serif Bold"/>
                <a:sym typeface="IBM Plex Serif Bold"/>
              </a:rPr>
              <a:t>KẾT QUẢ ĐẠT ĐƯỢC </a:t>
            </a:r>
          </a:p>
        </p:txBody>
      </p:sp>
      <p:sp>
        <p:nvSpPr>
          <p:cNvPr id="7" name="Freeform 7"/>
          <p:cNvSpPr/>
          <p:nvPr/>
        </p:nvSpPr>
        <p:spPr>
          <a:xfrm flipH="1">
            <a:off x="12703171" y="9866692"/>
            <a:ext cx="6223666" cy="2224960"/>
          </a:xfrm>
          <a:custGeom>
            <a:avLst/>
            <a:gdLst/>
            <a:ahLst/>
            <a:cxnLst/>
            <a:rect l="l" t="t" r="r" b="b"/>
            <a:pathLst>
              <a:path w="6223666" h="2224960">
                <a:moveTo>
                  <a:pt x="6223665" y="0"/>
                </a:moveTo>
                <a:lnTo>
                  <a:pt x="0" y="0"/>
                </a:lnTo>
                <a:lnTo>
                  <a:pt x="0" y="2224961"/>
                </a:lnTo>
                <a:lnTo>
                  <a:pt x="6223665" y="2224961"/>
                </a:lnTo>
                <a:lnTo>
                  <a:pt x="6223665"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TextBox 8"/>
          <p:cNvSpPr txBox="1"/>
          <p:nvPr/>
        </p:nvSpPr>
        <p:spPr>
          <a:xfrm>
            <a:off x="762001" y="1137634"/>
            <a:ext cx="16616152" cy="2217338"/>
          </a:xfrm>
          <a:prstGeom prst="rect">
            <a:avLst/>
          </a:prstGeom>
        </p:spPr>
        <p:txBody>
          <a:bodyPr wrap="square" lIns="0" tIns="0" rIns="0" bIns="0" rtlCol="0" anchor="t">
            <a:spAutoFit/>
          </a:bodyPr>
          <a:lstStyle/>
          <a:p>
            <a:pPr algn="ctr">
              <a:lnSpc>
                <a:spcPts val="5040"/>
              </a:lnSpc>
              <a:spcBef>
                <a:spcPct val="0"/>
              </a:spcBef>
            </a:pPr>
            <a:r>
              <a:rPr lang="en-US" sz="3600" dirty="0">
                <a:solidFill>
                  <a:srgbClr val="004BAD"/>
                </a:solidFill>
                <a:latin typeface="Paytone One"/>
                <a:ea typeface="Paytone One"/>
                <a:cs typeface="Paytone One"/>
                <a:sym typeface="Paytone One"/>
              </a:rPr>
              <a:t>VỀ LÝ THUYẾT</a:t>
            </a:r>
          </a:p>
          <a:p>
            <a:pPr marL="457200" indent="-457200" algn="just">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Hệ</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thống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hóa</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các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loại</a:t>
            </a:r>
            <a:r>
              <a:rPr lang="en-US" sz="3000" dirty="0">
                <a:solidFill>
                  <a:srgbClr val="000000"/>
                </a:solidFill>
                <a:latin typeface="Cabin"/>
                <a:ea typeface="Cabin"/>
                <a:cs typeface="Cabin"/>
                <a:sym typeface="Cabin"/>
              </a:rPr>
              <a:t> spline </a:t>
            </a:r>
            <a:r>
              <a:rPr lang="en-US" sz="3000" dirty="0" err="1">
                <a:solidFill>
                  <a:srgbClr val="000000"/>
                </a:solidFill>
                <a:latin typeface="Cabin"/>
                <a:ea typeface="Cabin"/>
                <a:cs typeface="Cabin"/>
                <a:sym typeface="Cabin"/>
              </a:rPr>
              <a:t>phổ</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biến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tuyến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tính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bậc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hai</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bậc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ba</a:t>
            </a:r>
            <a:r>
              <a:rPr lang="en-US" sz="3000" dirty="0">
                <a:solidFill>
                  <a:srgbClr val="000000"/>
                </a:solidFill>
                <a:latin typeface="Cabin"/>
                <a:ea typeface="Cabin"/>
                <a:cs typeface="Cabin"/>
                <a:sym typeface="Cabin"/>
              </a:rPr>
              <a:t>, B-spline, NURBS) </a:t>
            </a:r>
            <a:r>
              <a:rPr lang="en-US" sz="3000" dirty="0" err="1">
                <a:solidFill>
                  <a:srgbClr val="000000"/>
                </a:solidFill>
                <a:latin typeface="Cabin"/>
                <a:ea typeface="Cabin"/>
                <a:cs typeface="Cabin"/>
                <a:sym typeface="Cabin"/>
              </a:rPr>
              <a:t>cùng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đặc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điểm</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và</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ứng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dụng</a:t>
            </a:r>
            <a:r>
              <a:rPr lang="en-US" sz="3000" dirty="0">
                <a:solidFill>
                  <a:srgbClr val="000000"/>
                </a:solidFill>
                <a:latin typeface="Cabin"/>
                <a:ea typeface="Cabin"/>
                <a:cs typeface="Cabin"/>
                <a:sym typeface="Cabin"/>
              </a:rPr>
              <a:t>. </a:t>
            </a:r>
          </a:p>
          <a:p>
            <a:pPr marL="457200" indent="-457200" algn="just">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Trình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bày</a:t>
            </a:r>
            <a:r>
              <a:rPr lang="en-US" sz="3000" dirty="0">
                <a:solidFill>
                  <a:srgbClr val="000000"/>
                </a:solidFill>
                <a:latin typeface="Cabin"/>
                <a:ea typeface="Cabin"/>
                <a:cs typeface="Cabin"/>
                <a:sym typeface="Cabin"/>
              </a:rPr>
              <a:t> chi </a:t>
            </a:r>
            <a:r>
              <a:rPr lang="en-US" sz="3000" dirty="0" err="1">
                <a:solidFill>
                  <a:srgbClr val="000000"/>
                </a:solidFill>
                <a:latin typeface="Cabin"/>
                <a:ea typeface="Cabin"/>
                <a:cs typeface="Cabin"/>
                <a:sym typeface="Cabin"/>
              </a:rPr>
              <a:t>tiết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phương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pháp</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nội</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suy</a:t>
            </a:r>
            <a:r>
              <a:rPr lang="en-US" sz="3000" dirty="0">
                <a:solidFill>
                  <a:srgbClr val="000000"/>
                </a:solidFill>
                <a:latin typeface="Cabin"/>
                <a:ea typeface="Cabin"/>
                <a:cs typeface="Cabin"/>
                <a:sym typeface="Cabin"/>
              </a:rPr>
              <a:t> spline </a:t>
            </a:r>
            <a:r>
              <a:rPr lang="en-US" sz="3000" dirty="0" err="1">
                <a:solidFill>
                  <a:srgbClr val="000000"/>
                </a:solidFill>
                <a:latin typeface="Cabin"/>
                <a:ea typeface="Cabin"/>
                <a:cs typeface="Cabin"/>
                <a:sym typeface="Cabin"/>
              </a:rPr>
              <a:t>bậc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ba</a:t>
            </a:r>
            <a:endParaRPr lang="en-US" sz="3000" dirty="0">
              <a:solidFill>
                <a:srgbClr val="000000"/>
              </a:solidFill>
              <a:latin typeface="Cabin"/>
              <a:ea typeface="Cabin"/>
              <a:cs typeface="Cabin"/>
              <a:sym typeface="Cabin"/>
            </a:endParaRPr>
          </a:p>
        </p:txBody>
      </p:sp>
      <p:sp>
        <p:nvSpPr>
          <p:cNvPr id="9" name="TextBox 8">
            <a:extLst>
              <a:ext uri="{FF2B5EF4-FFF2-40B4-BE49-F238E27FC236}">
                <a16:creationId xmlns:a16="http://schemas.microsoft.com/office/drawing/2014/main" id="{E0BE5F4D-AAD8-4D66-1866-2DD2A8D9E223}"/>
              </a:ext>
            </a:extLst>
          </p:cNvPr>
          <p:cNvSpPr txBox="1"/>
          <p:nvPr/>
        </p:nvSpPr>
        <p:spPr>
          <a:xfrm>
            <a:off x="762000" y="7164337"/>
            <a:ext cx="16616152" cy="2204514"/>
          </a:xfrm>
          <a:prstGeom prst="rect">
            <a:avLst/>
          </a:prstGeom>
        </p:spPr>
        <p:txBody>
          <a:bodyPr wrap="square" lIns="0" tIns="0" rIns="0" bIns="0" rtlCol="0" anchor="t">
            <a:spAutoFit/>
          </a:bodyPr>
          <a:lstStyle/>
          <a:p>
            <a:pPr algn="ctr">
              <a:lnSpc>
                <a:spcPts val="4900"/>
              </a:lnSpc>
              <a:spcBef>
                <a:spcPct val="0"/>
              </a:spcBef>
            </a:pPr>
            <a:r>
              <a:rPr lang="en-US" sz="3500" dirty="0">
                <a:solidFill>
                  <a:srgbClr val="003BAD"/>
                </a:solidFill>
                <a:latin typeface="Paytone One"/>
                <a:ea typeface="Paytone One"/>
                <a:cs typeface="Paytone One"/>
                <a:sym typeface="Paytone One"/>
              </a:rPr>
              <a:t>ĐÓNG GÓP CHÍNH </a:t>
            </a:r>
          </a:p>
          <a:p>
            <a:pPr marL="457200" indent="-457200" algn="l">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Thiết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kế</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thuật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toán</a:t>
            </a:r>
            <a:r>
              <a:rPr lang="en-US" sz="3000" dirty="0">
                <a:solidFill>
                  <a:srgbClr val="000000"/>
                </a:solidFill>
                <a:latin typeface="Cabin"/>
                <a:ea typeface="Cabin"/>
                <a:cs typeface="Cabin"/>
                <a:sym typeface="Cabin"/>
              </a:rPr>
              <a:t> Thomas </a:t>
            </a:r>
            <a:r>
              <a:rPr lang="en-US" sz="3000" dirty="0" err="1">
                <a:solidFill>
                  <a:srgbClr val="000000"/>
                </a:solidFill>
                <a:latin typeface="Cabin"/>
                <a:ea typeface="Cabin"/>
                <a:cs typeface="Cabin"/>
                <a:sym typeface="Cabin"/>
              </a:rPr>
              <a:t>hiệu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quả</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cho</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hệ</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ba</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đường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chéo</a:t>
            </a:r>
            <a:r>
              <a:rPr lang="en-US" sz="3000" dirty="0">
                <a:solidFill>
                  <a:srgbClr val="000000"/>
                </a:solidFill>
                <a:latin typeface="Cabin"/>
                <a:ea typeface="Cabin"/>
                <a:cs typeface="Cabin"/>
                <a:sym typeface="Cabin"/>
              </a:rPr>
              <a:t>. </a:t>
            </a:r>
          </a:p>
          <a:p>
            <a:pPr marL="457200" indent="-457200" algn="l">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Phát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triển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chương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trình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hoàn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chỉnh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từ</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nhập</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dữ</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liệu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đến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xuất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kết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quả</a:t>
            </a:r>
            <a:r>
              <a:rPr lang="en-US" sz="3000" dirty="0">
                <a:solidFill>
                  <a:srgbClr val="000000"/>
                </a:solidFill>
                <a:latin typeface="Cabin"/>
                <a:ea typeface="Cabin"/>
                <a:cs typeface="Cabin"/>
                <a:sym typeface="Cabin"/>
              </a:rPr>
              <a:t>. </a:t>
            </a:r>
          </a:p>
          <a:p>
            <a:pPr marL="457200" indent="-457200" algn="l">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Mô</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phỏng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và</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đánh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giá</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trên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dữ</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liệu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thực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tế</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chứng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minh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tính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ứng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dụng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cao</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trong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nhiều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lĩnh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vực</a:t>
            </a:r>
            <a:r>
              <a:rPr lang="en-US" sz="3000" dirty="0">
                <a:solidFill>
                  <a:srgbClr val="000000"/>
                </a:solidFill>
                <a:latin typeface="Cabin"/>
                <a:ea typeface="Cabin"/>
                <a:cs typeface="Cabin"/>
                <a:sym typeface="Cabin"/>
              </a:rPr>
              <a:t>.</a:t>
            </a:r>
          </a:p>
        </p:txBody>
      </p:sp>
      <p:sp>
        <p:nvSpPr>
          <p:cNvPr id="10" name="TextBox 9">
            <a:extLst>
              <a:ext uri="{FF2B5EF4-FFF2-40B4-BE49-F238E27FC236}">
                <a16:creationId xmlns:a16="http://schemas.microsoft.com/office/drawing/2014/main" id="{B9C0E30C-DD47-3F48-F65A-167177EA18C5}"/>
              </a:ext>
            </a:extLst>
          </p:cNvPr>
          <p:cNvSpPr txBox="1"/>
          <p:nvPr/>
        </p:nvSpPr>
        <p:spPr>
          <a:xfrm>
            <a:off x="762000" y="4041675"/>
            <a:ext cx="17087179" cy="2204514"/>
          </a:xfrm>
          <a:prstGeom prst="rect">
            <a:avLst/>
          </a:prstGeom>
        </p:spPr>
        <p:txBody>
          <a:bodyPr wrap="square" lIns="0" tIns="0" rIns="0" bIns="0" rtlCol="0" anchor="t">
            <a:spAutoFit/>
          </a:bodyPr>
          <a:lstStyle/>
          <a:p>
            <a:pPr algn="ctr">
              <a:lnSpc>
                <a:spcPts val="4900"/>
              </a:lnSpc>
              <a:spcBef>
                <a:spcPct val="0"/>
              </a:spcBef>
            </a:pPr>
            <a:r>
              <a:rPr lang="en-US" sz="3500" dirty="0">
                <a:solidFill>
                  <a:srgbClr val="004BAD"/>
                </a:solidFill>
                <a:latin typeface="Paytone One"/>
                <a:ea typeface="Paytone One"/>
                <a:cs typeface="Paytone One"/>
                <a:sym typeface="Paytone One"/>
              </a:rPr>
              <a:t>VỀ ỨNG DỤNG THỰC TIỄN</a:t>
            </a:r>
          </a:p>
          <a:p>
            <a:pPr marL="457200" indent="-457200" algn="l">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Xây</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dựng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chương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trình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nội</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suy</a:t>
            </a:r>
            <a:r>
              <a:rPr lang="en-US" sz="3000" dirty="0">
                <a:solidFill>
                  <a:srgbClr val="000000"/>
                </a:solidFill>
                <a:latin typeface="Cabin"/>
                <a:ea typeface="Cabin"/>
                <a:cs typeface="Cabin"/>
                <a:sym typeface="Cabin"/>
              </a:rPr>
              <a:t> spline </a:t>
            </a:r>
            <a:r>
              <a:rPr lang="en-US" sz="3000" dirty="0" err="1">
                <a:solidFill>
                  <a:srgbClr val="000000"/>
                </a:solidFill>
                <a:latin typeface="Cabin"/>
                <a:ea typeface="Cabin"/>
                <a:cs typeface="Cabin"/>
                <a:sym typeface="Cabin"/>
              </a:rPr>
              <a:t>bậc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ba</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bằng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ngôn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ngữ</a:t>
            </a:r>
            <a:r>
              <a:rPr lang="en-US" sz="3000" dirty="0">
                <a:solidFill>
                  <a:srgbClr val="000000"/>
                </a:solidFill>
                <a:latin typeface="Cabin"/>
                <a:ea typeface="Cabin"/>
                <a:cs typeface="Cabin"/>
                <a:sym typeface="Cabin"/>
              </a:rPr>
              <a:t> C, </a:t>
            </a:r>
            <a:r>
              <a:rPr lang="en-US" sz="3000" dirty="0" err="1">
                <a:solidFill>
                  <a:srgbClr val="000000"/>
                </a:solidFill>
                <a:latin typeface="Cabin"/>
                <a:ea typeface="Cabin"/>
                <a:cs typeface="Cabin"/>
                <a:sym typeface="Cabin"/>
              </a:rPr>
              <a:t>hỗ</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trợ</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định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dạng</a:t>
            </a:r>
            <a:r>
              <a:rPr lang="en-US" sz="3000" dirty="0">
                <a:solidFill>
                  <a:srgbClr val="000000"/>
                </a:solidFill>
                <a:latin typeface="Cabin"/>
                <a:ea typeface="Cabin"/>
                <a:cs typeface="Cabin"/>
                <a:sym typeface="Cabin"/>
              </a:rPr>
              <a:t> .csv, </a:t>
            </a:r>
            <a:r>
              <a:rPr lang="en-US" sz="3000" dirty="0" err="1">
                <a:solidFill>
                  <a:srgbClr val="000000"/>
                </a:solidFill>
                <a:latin typeface="Cabin"/>
                <a:ea typeface="Cabin"/>
                <a:cs typeface="Cabin"/>
                <a:sym typeface="Cabin"/>
              </a:rPr>
              <a:t>dễ</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tích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hợp</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vớ</a:t>
            </a:r>
            <a:r>
              <a:rPr lang="en-US" sz="3000" dirty="0">
                <a:solidFill>
                  <a:srgbClr val="000000"/>
                </a:solidFill>
                <a:latin typeface="Cabin"/>
                <a:ea typeface="Cabin"/>
                <a:cs typeface="Cabin"/>
                <a:sym typeface="Cabin"/>
              </a:rPr>
              <a:t> Excel/Python. </a:t>
            </a:r>
          </a:p>
          <a:p>
            <a:pPr marL="457200" indent="-457200" algn="l">
              <a:lnSpc>
                <a:spcPts val="4200"/>
              </a:lnSpc>
              <a:spcBef>
                <a:spcPct val="0"/>
              </a:spcBef>
              <a:buFont typeface="Arial" panose="020B0604020202020204" pitchFamily="34" charset="0"/>
              <a:buChar char="•"/>
            </a:pPr>
            <a:r>
              <a:rPr lang="en-US" sz="3000" dirty="0" err="1">
                <a:solidFill>
                  <a:srgbClr val="000000"/>
                </a:solidFill>
                <a:latin typeface="Cabin"/>
                <a:ea typeface="Cabin"/>
                <a:cs typeface="Cabin"/>
                <a:sym typeface="Cabin"/>
              </a:rPr>
              <a:t>Ứng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dụng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vào</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Dự</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đoán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nhiệt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độ</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theo</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thời</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gian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Mô</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phỏng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quỹ</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đạo</a:t>
            </a:r>
            <a:r>
              <a:rPr lang="en-US" sz="3000" dirty="0">
                <a:solidFill>
                  <a:srgbClr val="000000"/>
                </a:solidFill>
                <a:latin typeface="Cabin"/>
                <a:ea typeface="Cabin"/>
                <a:cs typeface="Cabin"/>
                <a:sym typeface="Cabin"/>
              </a:rPr>
              <a:t> robot </a:t>
            </a:r>
            <a:r>
              <a:rPr lang="en-US" sz="3000" dirty="0" err="1">
                <a:solidFill>
                  <a:srgbClr val="000000"/>
                </a:solidFill>
                <a:latin typeface="Cabin"/>
                <a:ea typeface="Cabin"/>
                <a:cs typeface="Cabin"/>
                <a:sym typeface="Cabin"/>
              </a:rPr>
              <a:t>trong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không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gian</a:t>
            </a:r>
            <a:r>
              <a:rPr lang="en-US" sz="3000" dirty="0">
                <a:solidFill>
                  <a:srgbClr val="000000"/>
                </a:solidFill>
                <a:latin typeface="Cabin"/>
                <a:ea typeface="Cabin"/>
                <a:cs typeface="Cabin"/>
                <a:sym typeface="Cabin"/>
              </a:rPr>
              <a:t> 2D.</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F0F6-160A-8523-A459-602BCF0838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8F913C-320F-28D1-4970-048F0DDCECF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1051" b="-41051"/>
            </a:stretch>
          </a:blipFill>
        </p:spPr>
        <p:txBody>
          <a:bodyPr/>
          <a:lstStyle/>
          <a:p>
            <a:endParaRPr lang="en-VN"/>
          </a:p>
        </p:txBody>
      </p:sp>
      <p:sp>
        <p:nvSpPr>
          <p:cNvPr id="3" name="Freeform 3">
            <a:extLst>
              <a:ext uri="{FF2B5EF4-FFF2-40B4-BE49-F238E27FC236}">
                <a16:creationId xmlns:a16="http://schemas.microsoft.com/office/drawing/2014/main" id="{3E3DA101-9B99-863A-B651-FBAD206BFC18}"/>
              </a:ext>
            </a:extLst>
          </p:cNvPr>
          <p:cNvSpPr/>
          <p:nvPr/>
        </p:nvSpPr>
        <p:spPr>
          <a:xfrm>
            <a:off x="-1371600" y="-1900532"/>
            <a:ext cx="4006392" cy="3801064"/>
          </a:xfrm>
          <a:custGeom>
            <a:avLst/>
            <a:gdLst/>
            <a:ahLst/>
            <a:cxnLst/>
            <a:rect l="l" t="t" r="r" b="b"/>
            <a:pathLst>
              <a:path w="4006392" h="3801064">
                <a:moveTo>
                  <a:pt x="0" y="0"/>
                </a:moveTo>
                <a:lnTo>
                  <a:pt x="4006392" y="0"/>
                </a:lnTo>
                <a:lnTo>
                  <a:pt x="4006392" y="3801064"/>
                </a:lnTo>
                <a:lnTo>
                  <a:pt x="0" y="38010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a:extLst>
              <a:ext uri="{FF2B5EF4-FFF2-40B4-BE49-F238E27FC236}">
                <a16:creationId xmlns:a16="http://schemas.microsoft.com/office/drawing/2014/main" id="{B00EE2EB-63EE-F7B2-47B7-5575357B48C1}"/>
              </a:ext>
            </a:extLst>
          </p:cNvPr>
          <p:cNvSpPr/>
          <p:nvPr/>
        </p:nvSpPr>
        <p:spPr>
          <a:xfrm>
            <a:off x="17378152" y="1690773"/>
            <a:ext cx="471027" cy="473989"/>
          </a:xfrm>
          <a:custGeom>
            <a:avLst/>
            <a:gdLst/>
            <a:ahLst/>
            <a:cxnLst/>
            <a:rect l="l" t="t" r="r" b="b"/>
            <a:pathLst>
              <a:path w="471027" h="473989">
                <a:moveTo>
                  <a:pt x="0" y="0"/>
                </a:moveTo>
                <a:lnTo>
                  <a:pt x="471027" y="0"/>
                </a:lnTo>
                <a:lnTo>
                  <a:pt x="471027" y="473990"/>
                </a:lnTo>
                <a:lnTo>
                  <a:pt x="0" y="4739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TextBox 5">
            <a:extLst>
              <a:ext uri="{FF2B5EF4-FFF2-40B4-BE49-F238E27FC236}">
                <a16:creationId xmlns:a16="http://schemas.microsoft.com/office/drawing/2014/main" id="{F1F07B77-7DC8-F0C6-7DBC-D0DEC9D52B71}"/>
              </a:ext>
            </a:extLst>
          </p:cNvPr>
          <p:cNvSpPr txBox="1"/>
          <p:nvPr/>
        </p:nvSpPr>
        <p:spPr>
          <a:xfrm>
            <a:off x="0" y="92084"/>
            <a:ext cx="18275950" cy="936616"/>
          </a:xfrm>
          <a:prstGeom prst="rect">
            <a:avLst/>
          </a:prstGeom>
        </p:spPr>
        <p:txBody>
          <a:bodyPr lIns="0" tIns="0" rIns="0" bIns="0" rtlCol="0" anchor="t">
            <a:spAutoFit/>
          </a:bodyPr>
          <a:lstStyle/>
          <a:p>
            <a:pPr marL="0" lvl="0" indent="0" algn="ctr">
              <a:lnSpc>
                <a:spcPts val="7700"/>
              </a:lnSpc>
              <a:spcBef>
                <a:spcPct val="0"/>
              </a:spcBef>
            </a:pPr>
            <a:r>
              <a:rPr lang="en-US" sz="5500" b="1" dirty="0">
                <a:solidFill>
                  <a:srgbClr val="004BAD"/>
                </a:solidFill>
                <a:latin typeface="IBM Plex Serif Bold"/>
                <a:ea typeface="IBM Plex Serif Bold"/>
                <a:cs typeface="IBM Plex Serif Bold"/>
                <a:sym typeface="IBM Plex Serif Bold"/>
              </a:rPr>
              <a:t>KẾT QUẢ ĐẠT ĐƯỢC </a:t>
            </a:r>
          </a:p>
        </p:txBody>
      </p:sp>
      <p:sp>
        <p:nvSpPr>
          <p:cNvPr id="6" name="TextBox 6">
            <a:extLst>
              <a:ext uri="{FF2B5EF4-FFF2-40B4-BE49-F238E27FC236}">
                <a16:creationId xmlns:a16="http://schemas.microsoft.com/office/drawing/2014/main" id="{4D149BE9-9E2F-9428-D039-844222E4AA1B}"/>
              </a:ext>
            </a:extLst>
          </p:cNvPr>
          <p:cNvSpPr txBox="1"/>
          <p:nvPr/>
        </p:nvSpPr>
        <p:spPr>
          <a:xfrm>
            <a:off x="1308514" y="2459496"/>
            <a:ext cx="15658921" cy="3860031"/>
          </a:xfrm>
          <a:prstGeom prst="rect">
            <a:avLst/>
          </a:prstGeom>
        </p:spPr>
        <p:txBody>
          <a:bodyPr wrap="square" lIns="0" tIns="0" rIns="0" bIns="0" rtlCol="0" anchor="t">
            <a:spAutoFit/>
          </a:bodyPr>
          <a:lstStyle/>
          <a:p>
            <a:pPr algn="ctr">
              <a:lnSpc>
                <a:spcPts val="4900"/>
              </a:lnSpc>
            </a:pPr>
            <a:r>
              <a:rPr lang="en-US" sz="4000" dirty="0">
                <a:solidFill>
                  <a:srgbClr val="FF0000"/>
                </a:solidFill>
                <a:latin typeface="Paytone One"/>
                <a:ea typeface="Paytone One"/>
                <a:cs typeface="Paytone One"/>
                <a:sym typeface="Paytone One"/>
              </a:rPr>
              <a:t>TỒN TẠI: </a:t>
            </a:r>
          </a:p>
          <a:p>
            <a:pPr marL="647705" lvl="1" indent="-323852" algn="l">
              <a:lnSpc>
                <a:spcPts val="4200"/>
              </a:lnSpc>
              <a:buFont typeface="Arial"/>
              <a:buChar char="•"/>
            </a:pPr>
            <a:r>
              <a:rPr lang="en-US" sz="3600" dirty="0" err="1">
                <a:latin typeface="Times New Roman" panose="02020603050405020304" pitchFamily="18" charset="0"/>
                <a:ea typeface="Cabin"/>
                <a:cs typeface="Times New Roman" panose="02020603050405020304" pitchFamily="18" charset="0"/>
                <a:sym typeface="Cabin"/>
              </a:rPr>
              <a:t>Chương</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trình</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hiện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tại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chỉ</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hỗ</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trợ</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điều</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kiện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biên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tự</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nhiên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chưa</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linh</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hoạt</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cho</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các</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loại</a:t>
            </a:r>
            <a:r>
              <a:rPr lang="en-US" sz="3600" dirty="0">
                <a:latin typeface="Times New Roman" panose="02020603050405020304" pitchFamily="18" charset="0"/>
                <a:ea typeface="Cabin"/>
                <a:cs typeface="Times New Roman" panose="02020603050405020304" pitchFamily="18" charset="0"/>
                <a:sym typeface="Cabin"/>
              </a:rPr>
              <a:t> spline </a:t>
            </a:r>
            <a:r>
              <a:rPr lang="en-US" sz="3600" dirty="0" err="1">
                <a:latin typeface="Times New Roman" panose="02020603050405020304" pitchFamily="18" charset="0"/>
                <a:ea typeface="Cabin"/>
                <a:cs typeface="Times New Roman" panose="02020603050405020304" pitchFamily="18" charset="0"/>
                <a:sym typeface="Cabin"/>
              </a:rPr>
              <a:t>khác</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như</a:t>
            </a:r>
            <a:r>
              <a:rPr lang="en-US" sz="3600" dirty="0">
                <a:latin typeface="Times New Roman" panose="02020603050405020304" pitchFamily="18" charset="0"/>
                <a:ea typeface="Cabin"/>
                <a:cs typeface="Times New Roman" panose="02020603050405020304" pitchFamily="18" charset="0"/>
                <a:sym typeface="Cabin"/>
              </a:rPr>
              <a:t> clamped </a:t>
            </a:r>
            <a:r>
              <a:rPr lang="en-US" sz="3600" dirty="0" err="1">
                <a:latin typeface="Times New Roman" panose="02020603050405020304" pitchFamily="18" charset="0"/>
                <a:ea typeface="Cabin"/>
                <a:cs typeface="Times New Roman" panose="02020603050405020304" pitchFamily="18" charset="0"/>
                <a:sym typeface="Cabin"/>
              </a:rPr>
              <a:t>hoặc</a:t>
            </a:r>
            <a:r>
              <a:rPr lang="en-US" sz="3600" dirty="0">
                <a:latin typeface="Times New Roman" panose="02020603050405020304" pitchFamily="18" charset="0"/>
                <a:ea typeface="Cabin"/>
                <a:cs typeface="Times New Roman" panose="02020603050405020304" pitchFamily="18" charset="0"/>
                <a:sym typeface="Cabin"/>
              </a:rPr>
              <a:t> not-a-knot.</a:t>
            </a:r>
          </a:p>
          <a:p>
            <a:pPr marL="647705" lvl="1" indent="-323852" algn="l">
              <a:lnSpc>
                <a:spcPts val="4200"/>
              </a:lnSpc>
              <a:buFont typeface="Arial"/>
              <a:buChar char="•"/>
            </a:pPr>
            <a:r>
              <a:rPr lang="en-US" sz="3600" dirty="0" err="1">
                <a:latin typeface="Times New Roman" panose="02020603050405020304" pitchFamily="18" charset="0"/>
                <a:ea typeface="Cabin"/>
                <a:cs typeface="Times New Roman" panose="02020603050405020304" pitchFamily="18" charset="0"/>
                <a:sym typeface="Cabin"/>
              </a:rPr>
              <a:t>Chưa</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tích</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hợp</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giao</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diện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người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dùng</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đồ</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họa</a:t>
            </a:r>
            <a:r>
              <a:rPr lang="en-US" sz="3600" dirty="0">
                <a:latin typeface="Times New Roman" panose="02020603050405020304" pitchFamily="18" charset="0"/>
                <a:ea typeface="Cabin"/>
                <a:cs typeface="Times New Roman" panose="02020603050405020304" pitchFamily="18" charset="0"/>
                <a:sym typeface="Cabin"/>
              </a:rPr>
              <a:t> (GUI), </a:t>
            </a:r>
            <a:r>
              <a:rPr lang="en-US" sz="3600" dirty="0" err="1">
                <a:latin typeface="Times New Roman" panose="02020603050405020304" pitchFamily="18" charset="0"/>
                <a:ea typeface="Cabin"/>
                <a:cs typeface="Times New Roman" panose="02020603050405020304" pitchFamily="18" charset="0"/>
                <a:sym typeface="Cabin"/>
              </a:rPr>
              <a:t>gây</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khó</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khăn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cho</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người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dùng</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không</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quen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thao</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tác</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với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tệp</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văn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bản</a:t>
            </a:r>
            <a:r>
              <a:rPr lang="en-US" sz="3600" dirty="0">
                <a:latin typeface="Times New Roman" panose="02020603050405020304" pitchFamily="18" charset="0"/>
                <a:ea typeface="Cabin"/>
                <a:cs typeface="Times New Roman" panose="02020603050405020304" pitchFamily="18" charset="0"/>
                <a:sym typeface="Cabin"/>
              </a:rPr>
              <a:t>.</a:t>
            </a:r>
          </a:p>
          <a:p>
            <a:pPr marL="647705" lvl="1" indent="-323852" algn="l">
              <a:lnSpc>
                <a:spcPts val="4200"/>
              </a:lnSpc>
              <a:buFont typeface="Arial"/>
              <a:buChar char="•"/>
            </a:pPr>
            <a:r>
              <a:rPr lang="en-US" sz="3600" dirty="0" err="1">
                <a:latin typeface="Times New Roman" panose="02020603050405020304" pitchFamily="18" charset="0"/>
                <a:ea typeface="Cabin"/>
                <a:cs typeface="Times New Roman" panose="02020603050405020304" pitchFamily="18" charset="0"/>
                <a:sym typeface="Cabin"/>
              </a:rPr>
              <a:t>Chưa</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có</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kiểm</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thử</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toàn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diện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với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dữ</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liệu</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lớn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hoặc</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môi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trường</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thời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gian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thực</a:t>
            </a:r>
            <a:r>
              <a:rPr lang="en-US" sz="3600" dirty="0">
                <a:latin typeface="Times New Roman" panose="02020603050405020304" pitchFamily="18" charset="0"/>
                <a:ea typeface="Cabin"/>
                <a:cs typeface="Times New Roman" panose="02020603050405020304" pitchFamily="18" charset="0"/>
                <a:sym typeface="Cabin"/>
              </a:rPr>
              <a:t>, do </a:t>
            </a:r>
            <a:r>
              <a:rPr lang="en-US" sz="3600" dirty="0" err="1">
                <a:latin typeface="Times New Roman" panose="02020603050405020304" pitchFamily="18" charset="0"/>
                <a:ea typeface="Cabin"/>
                <a:cs typeface="Times New Roman" panose="02020603050405020304" pitchFamily="18" charset="0"/>
                <a:sym typeface="Cabin"/>
              </a:rPr>
              <a:t>giới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hạn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về</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thời</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gian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và</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nguồn</a:t>
            </a:r>
            <a:r>
              <a:rPr lang="en-US" sz="3600" dirty="0">
                <a:latin typeface="Times New Roman" panose="02020603050405020304" pitchFamily="18" charset="0"/>
                <a:ea typeface="Cabin"/>
                <a:cs typeface="Times New Roman" panose="02020603050405020304" pitchFamily="18" charset="0"/>
                <a:sym typeface="Cabin"/>
              </a:rPr>
              <a:t> </a:t>
            </a:r>
            <a:r>
              <a:rPr lang="en-US" sz="3600" dirty="0" err="1">
                <a:latin typeface="Times New Roman" panose="02020603050405020304" pitchFamily="18" charset="0"/>
                <a:ea typeface="Cabin"/>
                <a:cs typeface="Times New Roman" panose="02020603050405020304" pitchFamily="18" charset="0"/>
                <a:sym typeface="Cabin"/>
              </a:rPr>
              <a:t>lực</a:t>
            </a:r>
            <a:r>
              <a:rPr lang="en-US" sz="3600" dirty="0">
                <a:latin typeface="Times New Roman" panose="02020603050405020304" pitchFamily="18" charset="0"/>
                <a:ea typeface="Cabin"/>
                <a:cs typeface="Times New Roman" panose="02020603050405020304" pitchFamily="18" charset="0"/>
                <a:sym typeface="Cabin"/>
              </a:rPr>
              <a:t>.</a:t>
            </a:r>
          </a:p>
        </p:txBody>
      </p:sp>
      <p:sp>
        <p:nvSpPr>
          <p:cNvPr id="7" name="Freeform 7">
            <a:extLst>
              <a:ext uri="{FF2B5EF4-FFF2-40B4-BE49-F238E27FC236}">
                <a16:creationId xmlns:a16="http://schemas.microsoft.com/office/drawing/2014/main" id="{6434DBE1-5E15-89CC-4EB8-39DEE778F45E}"/>
              </a:ext>
            </a:extLst>
          </p:cNvPr>
          <p:cNvSpPr/>
          <p:nvPr/>
        </p:nvSpPr>
        <p:spPr>
          <a:xfrm flipH="1">
            <a:off x="12703171" y="9866692"/>
            <a:ext cx="6223666" cy="2224960"/>
          </a:xfrm>
          <a:custGeom>
            <a:avLst/>
            <a:gdLst/>
            <a:ahLst/>
            <a:cxnLst/>
            <a:rect l="l" t="t" r="r" b="b"/>
            <a:pathLst>
              <a:path w="6223666" h="2224960">
                <a:moveTo>
                  <a:pt x="6223665" y="0"/>
                </a:moveTo>
                <a:lnTo>
                  <a:pt x="0" y="0"/>
                </a:lnTo>
                <a:lnTo>
                  <a:pt x="0" y="2224961"/>
                </a:lnTo>
                <a:lnTo>
                  <a:pt x="6223665" y="2224961"/>
                </a:lnTo>
                <a:lnTo>
                  <a:pt x="6223665"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Tree>
    <p:extLst>
      <p:ext uri="{BB962C8B-B14F-4D97-AF65-F5344CB8AC3E}">
        <p14:creationId xmlns:p14="http://schemas.microsoft.com/office/powerpoint/2010/main" val="825022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0" y="7127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1051" b="-41051"/>
            </a:stretch>
          </a:blipFill>
        </p:spPr>
        <p:txBody>
          <a:bodyPr/>
          <a:lstStyle/>
          <a:p>
            <a:endParaRPr lang="en-VN"/>
          </a:p>
        </p:txBody>
      </p:sp>
      <p:sp>
        <p:nvSpPr>
          <p:cNvPr id="3" name="Freeform 3"/>
          <p:cNvSpPr/>
          <p:nvPr/>
        </p:nvSpPr>
        <p:spPr>
          <a:xfrm>
            <a:off x="-976747" y="9587083"/>
            <a:ext cx="6223666" cy="2224960"/>
          </a:xfrm>
          <a:custGeom>
            <a:avLst/>
            <a:gdLst/>
            <a:ahLst/>
            <a:cxnLst/>
            <a:rect l="l" t="t" r="r" b="b"/>
            <a:pathLst>
              <a:path w="6223666" h="2224960">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a:off x="-1529022" y="-2372228"/>
            <a:ext cx="4006392" cy="3801064"/>
          </a:xfrm>
          <a:custGeom>
            <a:avLst/>
            <a:gdLst/>
            <a:ahLst/>
            <a:cxnLst/>
            <a:rect l="l" t="t" r="r" b="b"/>
            <a:pathLst>
              <a:path w="4006392" h="3801064">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Freeform 5"/>
          <p:cNvSpPr/>
          <p:nvPr/>
        </p:nvSpPr>
        <p:spPr>
          <a:xfrm rot="-10800000">
            <a:off x="15168183" y="9258300"/>
            <a:ext cx="4182233" cy="3549670"/>
          </a:xfrm>
          <a:custGeom>
            <a:avLst/>
            <a:gdLst/>
            <a:ahLst/>
            <a:cxnLst/>
            <a:rect l="l" t="t" r="r" b="b"/>
            <a:pathLst>
              <a:path w="4182233" h="3549670">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6" name="Freeform 6"/>
          <p:cNvSpPr/>
          <p:nvPr/>
        </p:nvSpPr>
        <p:spPr>
          <a:xfrm>
            <a:off x="17378152" y="1690773"/>
            <a:ext cx="471027" cy="473989"/>
          </a:xfrm>
          <a:custGeom>
            <a:avLst/>
            <a:gdLst/>
            <a:ahLst/>
            <a:cxnLst/>
            <a:rect l="l" t="t" r="r" b="b"/>
            <a:pathLst>
              <a:path w="471027" h="473989">
                <a:moveTo>
                  <a:pt x="0" y="0"/>
                </a:moveTo>
                <a:lnTo>
                  <a:pt x="471027" y="0"/>
                </a:lnTo>
                <a:lnTo>
                  <a:pt x="471027" y="473990"/>
                </a:lnTo>
                <a:lnTo>
                  <a:pt x="0" y="47399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VN"/>
          </a:p>
        </p:txBody>
      </p:sp>
      <p:sp>
        <p:nvSpPr>
          <p:cNvPr id="7" name="TextBox 7"/>
          <p:cNvSpPr txBox="1"/>
          <p:nvPr/>
        </p:nvSpPr>
        <p:spPr>
          <a:xfrm>
            <a:off x="0" y="83481"/>
            <a:ext cx="18275950" cy="1120767"/>
          </a:xfrm>
          <a:prstGeom prst="rect">
            <a:avLst/>
          </a:prstGeom>
        </p:spPr>
        <p:txBody>
          <a:bodyPr lIns="0" tIns="0" rIns="0" bIns="0" rtlCol="0" anchor="t">
            <a:spAutoFit/>
          </a:bodyPr>
          <a:lstStyle/>
          <a:p>
            <a:pPr marL="0" lvl="0" indent="0" algn="ctr">
              <a:lnSpc>
                <a:spcPts val="9100"/>
              </a:lnSpc>
              <a:spcBef>
                <a:spcPct val="0"/>
              </a:spcBef>
            </a:pPr>
            <a:r>
              <a:rPr lang="en-US" sz="6500" b="1">
                <a:solidFill>
                  <a:srgbClr val="004BAD"/>
                </a:solidFill>
                <a:latin typeface="IBM Plex Serif Bold"/>
                <a:ea typeface="IBM Plex Serif Bold"/>
                <a:cs typeface="IBM Plex Serif Bold"/>
                <a:sym typeface="IBM Plex Serif Bold"/>
              </a:rPr>
              <a:t>KIẾN NGHỊ VÀ HƯỚNG PHÁT TRIỂN </a:t>
            </a:r>
          </a:p>
        </p:txBody>
      </p:sp>
      <p:sp>
        <p:nvSpPr>
          <p:cNvPr id="8" name="TextBox 8"/>
          <p:cNvSpPr txBox="1"/>
          <p:nvPr/>
        </p:nvSpPr>
        <p:spPr>
          <a:xfrm>
            <a:off x="36150" y="1706772"/>
            <a:ext cx="18275950" cy="7488653"/>
          </a:xfrm>
          <a:prstGeom prst="rect">
            <a:avLst/>
          </a:prstGeom>
        </p:spPr>
        <p:txBody>
          <a:bodyPr lIns="0" tIns="0" rIns="0" bIns="0" rtlCol="0" anchor="t">
            <a:spAutoFit/>
          </a:bodyPr>
          <a:lstStyle/>
          <a:p>
            <a:pPr algn="ctr">
              <a:lnSpc>
                <a:spcPts val="4900"/>
              </a:lnSpc>
            </a:pP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Để</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nâng</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cao</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chất</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lượng</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và</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mở</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rộng</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ứng</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dụng</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của</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đề</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tài</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nhóm</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đề</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b="1" dirty="0" err="1">
                <a:solidFill>
                  <a:srgbClr val="000000"/>
                </a:solidFill>
                <a:latin typeface="Times New Roman" panose="02020603050405020304" pitchFamily="18" charset="0"/>
                <a:ea typeface="Telegraf"/>
                <a:cs typeface="Times New Roman" panose="02020603050405020304" pitchFamily="18" charset="0"/>
                <a:sym typeface="Telegraf"/>
              </a:rPr>
              <a:t>xuất</a:t>
            </a:r>
            <a:r>
              <a:rPr lang="en-US" sz="3500" b="1"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Bổ</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sung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tùy</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chọn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điều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kiện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biên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(clamped, not-a-knot)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giúp</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người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dùng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linh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hoạt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hơn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Phát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triển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giao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diện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đồ</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họa</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(GUI)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để</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dễ</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thao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tác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và</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theo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dõi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kết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quả</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trực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quan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Tích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hợp</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thư</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viện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vẽ</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biểu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đồ</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Gnuplot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matplotlib, d3.js)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ngay</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trong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chương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trình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Mở</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rộng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khả</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năng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chạy</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đa</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nền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tảng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(Windows, Linux,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thiết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bị</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IoT).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Thử</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nghiệm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với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dữ</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liệu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thời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gian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thực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từ</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cảm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biến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nhiệt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độ</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GPS)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để</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kiểm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tra</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tính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ổn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định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Tăng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cường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kiểm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thử</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và</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xử</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lý</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lỗi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kiểm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soát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sai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số</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xác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thực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dữ</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liệu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đảm</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bảo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tính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ổn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định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hệ</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phương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trình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a:p>
            <a:pPr marL="755652" lvl="1" indent="-377826" algn="l">
              <a:lnSpc>
                <a:spcPts val="4900"/>
              </a:lnSpc>
              <a:buAutoNum type="arabicPeriod"/>
            </a:pP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Bổ</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sung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bảo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mật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nếu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tích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hợp</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vào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hệ</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thống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mạng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hoặc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điều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khiển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từ</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xa.</a:t>
            </a:r>
          </a:p>
          <a:p>
            <a:pPr marL="377826" lvl="1" algn="l">
              <a:lnSpc>
                <a:spcPts val="4900"/>
              </a:lnSpc>
            </a:pPr>
            <a:r>
              <a:rPr lang="en-US" sz="3500" dirty="0">
                <a:solidFill>
                  <a:srgbClr val="000000"/>
                </a:solidFill>
                <a:latin typeface="Times New Roman" panose="02020603050405020304" pitchFamily="18" charset="0"/>
                <a:ea typeface="Telegraf"/>
                <a:cs typeface="Times New Roman" panose="02020603050405020304" pitchFamily="18" charset="0"/>
                <a:sym typeface="Wingdings" pitchFamily="2" charset="2"/>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Những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định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hướng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này</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giúp</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mở</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rộng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đề</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tài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từ</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lý</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thuyết</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sang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ứng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dụng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thực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tế</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tạo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tiền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đề</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cho</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các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nghiên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cứu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hoặc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hệ</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thống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phức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tạp</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hơn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như</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mô</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phỏng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3D,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điều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khiển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tự</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động</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và</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phân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tích</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dữ</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liệu</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thời</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gian</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 </a:t>
            </a:r>
            <a:r>
              <a:rPr lang="en-US" sz="3500" dirty="0" err="1">
                <a:solidFill>
                  <a:srgbClr val="000000"/>
                </a:solidFill>
                <a:latin typeface="Times New Roman" panose="02020603050405020304" pitchFamily="18" charset="0"/>
                <a:ea typeface="Telegraf"/>
                <a:cs typeface="Times New Roman" panose="02020603050405020304" pitchFamily="18" charset="0"/>
                <a:sym typeface="Telegraf"/>
              </a:rPr>
              <a:t>thực</a:t>
            </a:r>
            <a:r>
              <a:rPr lang="en-US" sz="3500" dirty="0">
                <a:solidFill>
                  <a:srgbClr val="000000"/>
                </a:solidFill>
                <a:latin typeface="Times New Roman" panose="02020603050405020304" pitchFamily="18" charset="0"/>
                <a:ea typeface="Telegraf"/>
                <a:cs typeface="Times New Roman" panose="02020603050405020304" pitchFamily="18" charset="0"/>
                <a:sym typeface="Telegraf"/>
              </a:rPr>
              <a:t>.</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0150" b="-49319"/>
            </a:stretch>
          </a:blipFill>
        </p:spPr>
        <p:txBody>
          <a:bodyPr/>
          <a:lstStyle/>
          <a:p>
            <a:endParaRPr lang="en-VN"/>
          </a:p>
        </p:txBody>
      </p:sp>
      <p:sp>
        <p:nvSpPr>
          <p:cNvPr id="3" name="Freeform 3"/>
          <p:cNvSpPr/>
          <p:nvPr/>
        </p:nvSpPr>
        <p:spPr>
          <a:xfrm rot="-5400000">
            <a:off x="-3679225" y="6281297"/>
            <a:ext cx="7709841" cy="5907665"/>
          </a:xfrm>
          <a:custGeom>
            <a:avLst/>
            <a:gdLst/>
            <a:ahLst/>
            <a:cxnLst/>
            <a:rect l="l" t="t" r="r" b="b"/>
            <a:pathLst>
              <a:path w="7709841" h="5907665">
                <a:moveTo>
                  <a:pt x="0" y="0"/>
                </a:moveTo>
                <a:lnTo>
                  <a:pt x="7709841" y="0"/>
                </a:lnTo>
                <a:lnTo>
                  <a:pt x="7709841" y="5907666"/>
                </a:lnTo>
                <a:lnTo>
                  <a:pt x="0" y="5907666"/>
                </a:lnTo>
                <a:lnTo>
                  <a:pt x="0" y="0"/>
                </a:lnTo>
                <a:close/>
              </a:path>
            </a:pathLst>
          </a:custGeom>
          <a:blipFill>
            <a:blip r:embed="rId3">
              <a:alphaModFix amt="9999"/>
            </a:blip>
            <a:stretch>
              <a:fillRect/>
            </a:stretch>
          </a:blipFill>
        </p:spPr>
        <p:txBody>
          <a:bodyPr/>
          <a:lstStyle/>
          <a:p>
            <a:endParaRPr lang="en-VN"/>
          </a:p>
        </p:txBody>
      </p:sp>
      <p:sp>
        <p:nvSpPr>
          <p:cNvPr id="4" name="Freeform 4"/>
          <p:cNvSpPr/>
          <p:nvPr/>
        </p:nvSpPr>
        <p:spPr>
          <a:xfrm flipH="1">
            <a:off x="13825547" y="7441477"/>
            <a:ext cx="7976443" cy="4207573"/>
          </a:xfrm>
          <a:custGeom>
            <a:avLst/>
            <a:gdLst/>
            <a:ahLst/>
            <a:cxnLst/>
            <a:rect l="l" t="t" r="r" b="b"/>
            <a:pathLst>
              <a:path w="7976443" h="4207573">
                <a:moveTo>
                  <a:pt x="7976443" y="0"/>
                </a:moveTo>
                <a:lnTo>
                  <a:pt x="0" y="0"/>
                </a:lnTo>
                <a:lnTo>
                  <a:pt x="0" y="4207574"/>
                </a:lnTo>
                <a:lnTo>
                  <a:pt x="7976443" y="4207574"/>
                </a:lnTo>
                <a:lnTo>
                  <a:pt x="79764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5" name="Freeform 5"/>
          <p:cNvSpPr/>
          <p:nvPr/>
        </p:nvSpPr>
        <p:spPr>
          <a:xfrm>
            <a:off x="-5483933" y="-1066396"/>
            <a:ext cx="9801620" cy="4190193"/>
          </a:xfrm>
          <a:custGeom>
            <a:avLst/>
            <a:gdLst/>
            <a:ahLst/>
            <a:cxnLst/>
            <a:rect l="l" t="t" r="r" b="b"/>
            <a:pathLst>
              <a:path w="9801620" h="4190193">
                <a:moveTo>
                  <a:pt x="0" y="0"/>
                </a:moveTo>
                <a:lnTo>
                  <a:pt x="9801620" y="0"/>
                </a:lnTo>
                <a:lnTo>
                  <a:pt x="9801620" y="4190192"/>
                </a:lnTo>
                <a:lnTo>
                  <a:pt x="0" y="4190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sp>
        <p:nvSpPr>
          <p:cNvPr id="6" name="Freeform 6"/>
          <p:cNvSpPr/>
          <p:nvPr/>
        </p:nvSpPr>
        <p:spPr>
          <a:xfrm>
            <a:off x="14322862" y="186323"/>
            <a:ext cx="1684755" cy="1684755"/>
          </a:xfrm>
          <a:custGeom>
            <a:avLst/>
            <a:gdLst/>
            <a:ahLst/>
            <a:cxnLst/>
            <a:rect l="l" t="t" r="r" b="b"/>
            <a:pathLst>
              <a:path w="1684755" h="1684755">
                <a:moveTo>
                  <a:pt x="0" y="0"/>
                </a:moveTo>
                <a:lnTo>
                  <a:pt x="1684755" y="0"/>
                </a:lnTo>
                <a:lnTo>
                  <a:pt x="1684755" y="1684754"/>
                </a:lnTo>
                <a:lnTo>
                  <a:pt x="0" y="1684754"/>
                </a:lnTo>
                <a:lnTo>
                  <a:pt x="0" y="0"/>
                </a:lnTo>
                <a:close/>
              </a:path>
            </a:pathLst>
          </a:custGeom>
          <a:blipFill>
            <a:blip r:embed="rId8"/>
            <a:stretch>
              <a:fillRect/>
            </a:stretch>
          </a:blipFill>
        </p:spPr>
        <p:txBody>
          <a:bodyPr/>
          <a:lstStyle/>
          <a:p>
            <a:endParaRPr lang="en-VN"/>
          </a:p>
        </p:txBody>
      </p:sp>
      <p:sp>
        <p:nvSpPr>
          <p:cNvPr id="7" name="Freeform 7"/>
          <p:cNvSpPr/>
          <p:nvPr/>
        </p:nvSpPr>
        <p:spPr>
          <a:xfrm>
            <a:off x="16185398" y="186323"/>
            <a:ext cx="1628370" cy="1684755"/>
          </a:xfrm>
          <a:custGeom>
            <a:avLst/>
            <a:gdLst/>
            <a:ahLst/>
            <a:cxnLst/>
            <a:rect l="l" t="t" r="r" b="b"/>
            <a:pathLst>
              <a:path w="1628370" h="1684755">
                <a:moveTo>
                  <a:pt x="0" y="0"/>
                </a:moveTo>
                <a:lnTo>
                  <a:pt x="1628370" y="0"/>
                </a:lnTo>
                <a:lnTo>
                  <a:pt x="1628370" y="1684754"/>
                </a:lnTo>
                <a:lnTo>
                  <a:pt x="0" y="1684754"/>
                </a:lnTo>
                <a:lnTo>
                  <a:pt x="0" y="0"/>
                </a:lnTo>
                <a:close/>
              </a:path>
            </a:pathLst>
          </a:custGeom>
          <a:blipFill>
            <a:blip r:embed="rId9"/>
            <a:stretch>
              <a:fillRect l="-1731" r="-1731"/>
            </a:stretch>
          </a:blipFill>
        </p:spPr>
        <p:txBody>
          <a:bodyPr/>
          <a:lstStyle/>
          <a:p>
            <a:endParaRPr lang="en-VN"/>
          </a:p>
        </p:txBody>
      </p:sp>
      <p:sp>
        <p:nvSpPr>
          <p:cNvPr id="8" name="TextBox 8"/>
          <p:cNvSpPr txBox="1"/>
          <p:nvPr/>
        </p:nvSpPr>
        <p:spPr>
          <a:xfrm>
            <a:off x="0" y="5612270"/>
            <a:ext cx="18288000" cy="1424308"/>
          </a:xfrm>
          <a:prstGeom prst="rect">
            <a:avLst/>
          </a:prstGeom>
        </p:spPr>
        <p:txBody>
          <a:bodyPr lIns="0" tIns="0" rIns="0" bIns="0" rtlCol="0" anchor="t">
            <a:spAutoFit/>
          </a:bodyPr>
          <a:lstStyle/>
          <a:p>
            <a:pPr algn="ctr">
              <a:lnSpc>
                <a:spcPts val="9545"/>
              </a:lnSpc>
            </a:pPr>
            <a:r>
              <a:rPr lang="en-US" sz="8300" b="1" spc="-514" dirty="0">
                <a:solidFill>
                  <a:srgbClr val="E51111"/>
                </a:solidFill>
                <a:latin typeface="Heading Now 71-78 Bold"/>
                <a:ea typeface="Heading Now 71-78 Bold"/>
                <a:cs typeface="Heading Now 71-78 Bold"/>
                <a:sym typeface="Heading Now 71-78 Bold"/>
              </a:rPr>
              <a:t>CẢM ƠN THẦY ĐÃ LẮNG NGHE </a:t>
            </a:r>
          </a:p>
        </p:txBody>
      </p:sp>
      <p:sp>
        <p:nvSpPr>
          <p:cNvPr id="9" name="TextBox 9"/>
          <p:cNvSpPr txBox="1"/>
          <p:nvPr/>
        </p:nvSpPr>
        <p:spPr>
          <a:xfrm>
            <a:off x="0" y="19050"/>
            <a:ext cx="18288000" cy="627380"/>
          </a:xfrm>
          <a:prstGeom prst="rect">
            <a:avLst/>
          </a:prstGeom>
        </p:spPr>
        <p:txBody>
          <a:bodyPr lIns="0" tIns="0" rIns="0" bIns="0" rtlCol="0" anchor="t">
            <a:spAutoFit/>
          </a:bodyPr>
          <a:lstStyle/>
          <a:p>
            <a:pPr algn="ctr">
              <a:lnSpc>
                <a:spcPts val="4945"/>
              </a:lnSpc>
            </a:pPr>
            <a:r>
              <a:rPr lang="en-US" sz="4300" b="1" spc="-266">
                <a:solidFill>
                  <a:srgbClr val="000000"/>
                </a:solidFill>
                <a:latin typeface="Noto Serif Display Bold"/>
                <a:ea typeface="Noto Serif Display Bold"/>
                <a:cs typeface="Noto Serif Display Bold"/>
                <a:sym typeface="Noto Serif Display Bold"/>
              </a:rPr>
              <a:t>TRƯỜNG ĐẠI HỌC BÁCH KHOA </a:t>
            </a:r>
          </a:p>
        </p:txBody>
      </p:sp>
      <p:sp>
        <p:nvSpPr>
          <p:cNvPr id="10" name="TextBox 10"/>
          <p:cNvSpPr txBox="1"/>
          <p:nvPr/>
        </p:nvSpPr>
        <p:spPr>
          <a:xfrm>
            <a:off x="0" y="774700"/>
            <a:ext cx="18288000" cy="627380"/>
          </a:xfrm>
          <a:prstGeom prst="rect">
            <a:avLst/>
          </a:prstGeom>
        </p:spPr>
        <p:txBody>
          <a:bodyPr lIns="0" tIns="0" rIns="0" bIns="0" rtlCol="0" anchor="t">
            <a:spAutoFit/>
          </a:bodyPr>
          <a:lstStyle/>
          <a:p>
            <a:pPr algn="ctr">
              <a:lnSpc>
                <a:spcPts val="4945"/>
              </a:lnSpc>
            </a:pPr>
            <a:r>
              <a:rPr lang="en-US" sz="4300" b="1" spc="-266">
                <a:solidFill>
                  <a:srgbClr val="000000"/>
                </a:solidFill>
                <a:latin typeface="Noto Serif Display Bold"/>
                <a:ea typeface="Noto Serif Display Bold"/>
                <a:cs typeface="Noto Serif Display Bold"/>
                <a:sym typeface="Noto Serif Display Bold"/>
              </a:rPr>
              <a:t>KHOA CÔNG NGHỆ THÔNG TIN</a:t>
            </a:r>
          </a:p>
        </p:txBody>
      </p:sp>
      <p:grpSp>
        <p:nvGrpSpPr>
          <p:cNvPr id="11" name="Group 11"/>
          <p:cNvGrpSpPr/>
          <p:nvPr/>
        </p:nvGrpSpPr>
        <p:grpSpPr>
          <a:xfrm>
            <a:off x="0" y="2536665"/>
            <a:ext cx="18288000" cy="2383385"/>
            <a:chOff x="0" y="0"/>
            <a:chExt cx="24384000" cy="3177847"/>
          </a:xfrm>
        </p:grpSpPr>
        <p:sp>
          <p:nvSpPr>
            <p:cNvPr id="12" name="TextBox 12"/>
            <p:cNvSpPr txBox="1"/>
            <p:nvPr/>
          </p:nvSpPr>
          <p:spPr>
            <a:xfrm>
              <a:off x="0" y="38100"/>
              <a:ext cx="24186587" cy="1645072"/>
            </a:xfrm>
            <a:prstGeom prst="rect">
              <a:avLst/>
            </a:prstGeom>
          </p:spPr>
          <p:txBody>
            <a:bodyPr lIns="0" tIns="0" rIns="0" bIns="0" rtlCol="0" anchor="t">
              <a:spAutoFit/>
            </a:bodyPr>
            <a:lstStyle/>
            <a:p>
              <a:pPr algn="ctr">
                <a:lnSpc>
                  <a:spcPts val="9544"/>
                </a:lnSpc>
              </a:pPr>
              <a:r>
                <a:rPr lang="en-US" sz="8299" b="1" spc="-514" dirty="0">
                  <a:solidFill>
                    <a:srgbClr val="003BAD"/>
                  </a:solidFill>
                  <a:latin typeface="Be Vietnam Ultra-Bold"/>
                  <a:ea typeface="Be Vietnam Ultra-Bold"/>
                  <a:cs typeface="Be Vietnam Ultra-Bold"/>
                  <a:sym typeface="Be Vietnam Ultra-Bold"/>
                </a:rPr>
                <a:t>BÁO CÁO PBL 1</a:t>
              </a:r>
            </a:p>
          </p:txBody>
        </p:sp>
        <p:sp>
          <p:nvSpPr>
            <p:cNvPr id="13" name="TextBox 13"/>
            <p:cNvSpPr txBox="1"/>
            <p:nvPr/>
          </p:nvSpPr>
          <p:spPr>
            <a:xfrm>
              <a:off x="197413" y="1532775"/>
              <a:ext cx="24186587" cy="1645072"/>
            </a:xfrm>
            <a:prstGeom prst="rect">
              <a:avLst/>
            </a:prstGeom>
          </p:spPr>
          <p:txBody>
            <a:bodyPr lIns="0" tIns="0" rIns="0" bIns="0" rtlCol="0" anchor="t">
              <a:spAutoFit/>
            </a:bodyPr>
            <a:lstStyle/>
            <a:p>
              <a:pPr algn="ctr">
                <a:lnSpc>
                  <a:spcPts val="9544"/>
                </a:lnSpc>
              </a:pPr>
              <a:r>
                <a:rPr lang="en-US" sz="8299" b="1" spc="-514" dirty="0" err="1">
                  <a:solidFill>
                    <a:srgbClr val="003BAD"/>
                  </a:solidFill>
                  <a:latin typeface="Be Vietnam Ultra-Bold"/>
                  <a:ea typeface="Be Vietnam Ultra-Bold"/>
                  <a:cs typeface="Be Vietnam Ultra-Bold"/>
                  <a:sym typeface="Be Vietnam Ultra-Bold"/>
                </a:rPr>
                <a:t>Lập</a:t>
              </a:r>
              <a:r>
                <a:rPr lang="en-US" sz="8299" b="1" spc="-514" dirty="0">
                  <a:solidFill>
                    <a:srgbClr val="003BAD"/>
                  </a:solidFill>
                  <a:latin typeface="Be Vietnam Ultra-Bold"/>
                  <a:ea typeface="Be Vietnam Ultra-Bold"/>
                  <a:cs typeface="Be Vietnam Ultra-Bold"/>
                  <a:sym typeface="Be Vietnam Ultra-Bold"/>
                </a:rPr>
                <a:t> </a:t>
              </a:r>
              <a:r>
                <a:rPr lang="en-US" sz="8299" b="1" spc="-514" dirty="0" err="1">
                  <a:solidFill>
                    <a:srgbClr val="003BAD"/>
                  </a:solidFill>
                  <a:latin typeface="Be Vietnam Ultra-Bold"/>
                  <a:ea typeface="Be Vietnam Ultra-Bold"/>
                  <a:cs typeface="Be Vietnam Ultra-Bold"/>
                  <a:sym typeface="Be Vietnam Ultra-Bold"/>
                </a:rPr>
                <a:t>trình</a:t>
              </a:r>
              <a:r>
                <a:rPr lang="en-US" sz="8299" b="1" spc="-514" dirty="0">
                  <a:solidFill>
                    <a:srgbClr val="003BAD"/>
                  </a:solidFill>
                  <a:latin typeface="Be Vietnam Ultra-Bold"/>
                  <a:ea typeface="Be Vietnam Ultra-Bold"/>
                  <a:cs typeface="Be Vietnam Ultra-Bold"/>
                  <a:sym typeface="Be Vietnam Ultra-Bold"/>
                </a:rPr>
                <a:t> </a:t>
              </a:r>
              <a:r>
                <a:rPr lang="en-US" sz="8299" b="1" spc="-514" dirty="0" err="1">
                  <a:solidFill>
                    <a:srgbClr val="003BAD"/>
                  </a:solidFill>
                  <a:latin typeface="Be Vietnam Ultra-Bold"/>
                  <a:ea typeface="Be Vietnam Ultra-Bold"/>
                  <a:cs typeface="Be Vietnam Ultra-Bold"/>
                  <a:sym typeface="Be Vietnam Ultra-Bold"/>
                </a:rPr>
                <a:t>tính</a:t>
              </a:r>
              <a:r>
                <a:rPr lang="en-US" sz="8299" b="1" spc="-514" dirty="0">
                  <a:solidFill>
                    <a:srgbClr val="003BAD"/>
                  </a:solidFill>
                  <a:latin typeface="Be Vietnam Ultra-Bold"/>
                  <a:ea typeface="Be Vietnam Ultra-Bold"/>
                  <a:cs typeface="Be Vietnam Ultra-Bold"/>
                  <a:sym typeface="Be Vietnam Ultra-Bold"/>
                </a:rPr>
                <a:t> </a:t>
              </a:r>
              <a:r>
                <a:rPr lang="en-US" sz="8299" b="1" spc="-514" dirty="0" err="1">
                  <a:solidFill>
                    <a:srgbClr val="003BAD"/>
                  </a:solidFill>
                  <a:latin typeface="Be Vietnam Ultra-Bold"/>
                  <a:ea typeface="Be Vietnam Ultra-Bold"/>
                  <a:cs typeface="Be Vietnam Ultra-Bold"/>
                  <a:sym typeface="Be Vietnam Ultra-Bold"/>
                </a:rPr>
                <a:t>toán</a:t>
              </a:r>
              <a:r>
                <a:rPr lang="en-US" sz="8299" b="1" spc="-514" dirty="0">
                  <a:solidFill>
                    <a:srgbClr val="003BAD"/>
                  </a:solidFill>
                  <a:latin typeface="Be Vietnam Ultra-Bold"/>
                  <a:ea typeface="Be Vietnam Ultra-Bold"/>
                  <a:cs typeface="Be Vietnam Ultra-Bold"/>
                  <a:sym typeface="Be Vietnam Ultra-Bold"/>
                </a:rPr>
                <a:t> </a:t>
              </a: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5444" b="-35444"/>
            </a:stretch>
          </a:blipFill>
        </p:spPr>
        <p:txBody>
          <a:bodyPr/>
          <a:lstStyle/>
          <a:p>
            <a:endParaRPr lang="en-VN"/>
          </a:p>
        </p:txBody>
      </p:sp>
      <p:sp>
        <p:nvSpPr>
          <p:cNvPr id="3" name="Freeform 3"/>
          <p:cNvSpPr/>
          <p:nvPr/>
        </p:nvSpPr>
        <p:spPr>
          <a:xfrm flipV="1">
            <a:off x="-877228" y="-1905928"/>
            <a:ext cx="3811856" cy="3811856"/>
          </a:xfrm>
          <a:custGeom>
            <a:avLst/>
            <a:gdLst/>
            <a:ahLst/>
            <a:cxnLst/>
            <a:rect l="l" t="t" r="r" b="b"/>
            <a:pathLst>
              <a:path w="3811856" h="3811856">
                <a:moveTo>
                  <a:pt x="0" y="3811856"/>
                </a:moveTo>
                <a:lnTo>
                  <a:pt x="3811856" y="3811856"/>
                </a:lnTo>
                <a:lnTo>
                  <a:pt x="3811856" y="0"/>
                </a:lnTo>
                <a:lnTo>
                  <a:pt x="0" y="0"/>
                </a:lnTo>
                <a:lnTo>
                  <a:pt x="0" y="3811856"/>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a:off x="14336853" y="-358548"/>
            <a:ext cx="5844895" cy="1804680"/>
          </a:xfrm>
          <a:custGeom>
            <a:avLst/>
            <a:gdLst/>
            <a:ahLst/>
            <a:cxnLst/>
            <a:rect l="l" t="t" r="r" b="b"/>
            <a:pathLst>
              <a:path w="5844895" h="1804680">
                <a:moveTo>
                  <a:pt x="0" y="0"/>
                </a:moveTo>
                <a:lnTo>
                  <a:pt x="5844894" y="0"/>
                </a:lnTo>
                <a:lnTo>
                  <a:pt x="5844894" y="1804680"/>
                </a:lnTo>
                <a:lnTo>
                  <a:pt x="0" y="1804680"/>
                </a:lnTo>
                <a:lnTo>
                  <a:pt x="0" y="0"/>
                </a:lnTo>
                <a:close/>
              </a:path>
            </a:pathLst>
          </a:custGeom>
          <a:blipFill>
            <a:blip r:embed="rId5">
              <a:extLst>
                <a:ext uri="{96DAC541-7B7A-43D3-8B79-37D633B846F1}">
                  <asvg:svgBlip xmlns:asvg="http://schemas.microsoft.com/office/drawing/2016/SVG/main" r:embed="rId6"/>
                </a:ext>
              </a:extLst>
            </a:blip>
            <a:stretch>
              <a:fillRect l="-51588" t="-117861"/>
            </a:stretch>
          </a:blipFill>
          <a:ln cap="sq">
            <a:noFill/>
            <a:prstDash val="solid"/>
            <a:miter/>
          </a:ln>
        </p:spPr>
        <p:txBody>
          <a:bodyPr/>
          <a:lstStyle/>
          <a:p>
            <a:endParaRPr lang="en-VN"/>
          </a:p>
        </p:txBody>
      </p:sp>
      <p:sp>
        <p:nvSpPr>
          <p:cNvPr id="5" name="Freeform 5"/>
          <p:cNvSpPr/>
          <p:nvPr/>
        </p:nvSpPr>
        <p:spPr>
          <a:xfrm>
            <a:off x="11072119" y="2559922"/>
            <a:ext cx="6878896" cy="4896834"/>
          </a:xfrm>
          <a:custGeom>
            <a:avLst/>
            <a:gdLst/>
            <a:ahLst/>
            <a:cxnLst/>
            <a:rect l="l" t="t" r="r" b="b"/>
            <a:pathLst>
              <a:path w="6878896" h="4896834">
                <a:moveTo>
                  <a:pt x="0" y="0"/>
                </a:moveTo>
                <a:lnTo>
                  <a:pt x="6878896" y="0"/>
                </a:lnTo>
                <a:lnTo>
                  <a:pt x="6878896" y="4896835"/>
                </a:lnTo>
                <a:lnTo>
                  <a:pt x="0" y="4896835"/>
                </a:lnTo>
                <a:lnTo>
                  <a:pt x="0" y="0"/>
                </a:lnTo>
                <a:close/>
              </a:path>
            </a:pathLst>
          </a:custGeom>
          <a:blipFill>
            <a:blip r:embed="rId7"/>
            <a:stretch>
              <a:fillRect r="-25438"/>
            </a:stretch>
          </a:blipFill>
        </p:spPr>
        <p:txBody>
          <a:bodyPr/>
          <a:lstStyle/>
          <a:p>
            <a:endParaRPr lang="en-VN"/>
          </a:p>
        </p:txBody>
      </p:sp>
      <p:sp>
        <p:nvSpPr>
          <p:cNvPr id="6" name="TextBox 6"/>
          <p:cNvSpPr txBox="1"/>
          <p:nvPr/>
        </p:nvSpPr>
        <p:spPr>
          <a:xfrm>
            <a:off x="0" y="102794"/>
            <a:ext cx="18288000" cy="1153797"/>
          </a:xfrm>
          <a:prstGeom prst="rect">
            <a:avLst/>
          </a:prstGeom>
        </p:spPr>
        <p:txBody>
          <a:bodyPr lIns="0" tIns="0" rIns="0" bIns="0" rtlCol="0" anchor="t">
            <a:spAutoFit/>
          </a:bodyPr>
          <a:lstStyle/>
          <a:p>
            <a:pPr algn="ctr">
              <a:lnSpc>
                <a:spcPts val="9379"/>
              </a:lnSpc>
            </a:pPr>
            <a:r>
              <a:rPr lang="en-US" sz="6699" dirty="0" err="1">
                <a:solidFill>
                  <a:srgbClr val="004AAD"/>
                </a:solidFill>
                <a:latin typeface="DFVN Camar"/>
                <a:ea typeface="DFVN Camar"/>
                <a:cs typeface="DFVN Camar"/>
                <a:sym typeface="DFVN Camar"/>
              </a:rPr>
              <a:t>Đặt</a:t>
            </a:r>
            <a:r>
              <a:rPr lang="en-US" sz="6699" dirty="0">
                <a:solidFill>
                  <a:srgbClr val="004AAD"/>
                </a:solidFill>
                <a:latin typeface="DFVN Camar"/>
                <a:ea typeface="DFVN Camar"/>
                <a:cs typeface="DFVN Camar"/>
                <a:sym typeface="DFVN Camar"/>
              </a:rPr>
              <a:t> </a:t>
            </a:r>
            <a:r>
              <a:rPr lang="en-US" sz="6699" dirty="0" err="1">
                <a:solidFill>
                  <a:srgbClr val="004AAD"/>
                </a:solidFill>
                <a:latin typeface="DFVN Camar"/>
                <a:ea typeface="DFVN Camar"/>
                <a:cs typeface="DFVN Camar"/>
                <a:sym typeface="DFVN Camar"/>
              </a:rPr>
              <a:t>vấn</a:t>
            </a:r>
            <a:r>
              <a:rPr lang="en-US" sz="6699" dirty="0">
                <a:solidFill>
                  <a:srgbClr val="004AAD"/>
                </a:solidFill>
                <a:latin typeface="DFVN Camar"/>
                <a:ea typeface="DFVN Camar"/>
                <a:cs typeface="DFVN Camar"/>
                <a:sym typeface="DFVN Camar"/>
              </a:rPr>
              <a:t> </a:t>
            </a:r>
            <a:r>
              <a:rPr lang="en-US" sz="6699" dirty="0" err="1">
                <a:solidFill>
                  <a:srgbClr val="004AAD"/>
                </a:solidFill>
                <a:latin typeface="DFVN Camar"/>
                <a:ea typeface="DFVN Camar"/>
                <a:cs typeface="DFVN Camar"/>
                <a:sym typeface="DFVN Camar"/>
              </a:rPr>
              <a:t>đề</a:t>
            </a:r>
            <a:r>
              <a:rPr lang="en-US" sz="6699" dirty="0">
                <a:solidFill>
                  <a:srgbClr val="004AAD"/>
                </a:solidFill>
                <a:latin typeface="DFVN Camar"/>
                <a:ea typeface="DFVN Camar"/>
                <a:cs typeface="DFVN Camar"/>
                <a:sym typeface="DFVN Camar"/>
              </a:rPr>
              <a:t> </a:t>
            </a:r>
          </a:p>
        </p:txBody>
      </p:sp>
      <p:sp>
        <p:nvSpPr>
          <p:cNvPr id="7" name="TextBox 7"/>
          <p:cNvSpPr txBox="1"/>
          <p:nvPr/>
        </p:nvSpPr>
        <p:spPr>
          <a:xfrm>
            <a:off x="231906" y="1379457"/>
            <a:ext cx="17824188" cy="1251586"/>
          </a:xfrm>
          <a:prstGeom prst="rect">
            <a:avLst/>
          </a:prstGeom>
        </p:spPr>
        <p:txBody>
          <a:bodyPr lIns="0" tIns="0" rIns="0" bIns="0" rtlCol="0" anchor="t">
            <a:spAutoFit/>
          </a:bodyPr>
          <a:lstStyle/>
          <a:p>
            <a:pPr algn="l">
              <a:lnSpc>
                <a:spcPts val="5039"/>
              </a:lnSpc>
              <a:spcBef>
                <a:spcPct val="0"/>
              </a:spcBef>
            </a:pPr>
            <a:r>
              <a:rPr lang="en-US" sz="3599" dirty="0">
                <a:solidFill>
                  <a:srgbClr val="000000"/>
                </a:solidFill>
                <a:latin typeface="Be Vietnam"/>
                <a:ea typeface="Be Vietnam"/>
                <a:cs typeface="Be Vietnam"/>
                <a:sym typeface="Be Vietnam"/>
              </a:rPr>
              <a:t>Trong </a:t>
            </a:r>
            <a:r>
              <a:rPr lang="en-US" sz="3599" dirty="0" err="1">
                <a:solidFill>
                  <a:srgbClr val="000000"/>
                </a:solidFill>
                <a:latin typeface="Be Vietnam"/>
                <a:ea typeface="Be Vietnam"/>
                <a:cs typeface="Be Vietnam"/>
                <a:sym typeface="Be Vietnam"/>
              </a:rPr>
              <a:t>thực</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tế</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chúng</a:t>
            </a:r>
            <a:r>
              <a:rPr lang="en-US" sz="3599" dirty="0">
                <a:solidFill>
                  <a:srgbClr val="000000"/>
                </a:solidFill>
                <a:latin typeface="Be Vietnam"/>
                <a:ea typeface="Be Vietnam"/>
                <a:cs typeface="Be Vietnam"/>
                <a:sym typeface="Be Vietnam"/>
              </a:rPr>
              <a:t> ta </a:t>
            </a:r>
            <a:r>
              <a:rPr lang="en-US" sz="3599" dirty="0" err="1">
                <a:solidFill>
                  <a:srgbClr val="000000"/>
                </a:solidFill>
                <a:latin typeface="Be Vietnam"/>
                <a:ea typeface="Be Vietnam"/>
                <a:cs typeface="Be Vietnam"/>
                <a:sym typeface="Be Vietnam"/>
              </a:rPr>
              <a:t>thường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gặp</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các</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bài</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toán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yêu</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cầu</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xây</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dựng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đường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cong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mượt</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mà</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đi</a:t>
            </a:r>
            <a:r>
              <a:rPr lang="en-US" sz="3599" dirty="0">
                <a:solidFill>
                  <a:srgbClr val="000000"/>
                </a:solidFill>
                <a:latin typeface="Be Vietnam"/>
                <a:ea typeface="Be Vietnam"/>
                <a:cs typeface="Be Vietnam"/>
                <a:sym typeface="Be Vietnam"/>
              </a:rPr>
              <a:t> qua </a:t>
            </a:r>
            <a:r>
              <a:rPr lang="en-US" sz="3599" dirty="0" err="1">
                <a:solidFill>
                  <a:srgbClr val="000000"/>
                </a:solidFill>
                <a:latin typeface="Be Vietnam"/>
                <a:ea typeface="Be Vietnam"/>
                <a:cs typeface="Be Vietnam"/>
                <a:sym typeface="Be Vietnam"/>
              </a:rPr>
              <a:t>một</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tập</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điểm</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cho</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trước</a:t>
            </a:r>
            <a:endParaRPr lang="en-US" sz="3599" dirty="0">
              <a:solidFill>
                <a:srgbClr val="000000"/>
              </a:solidFill>
              <a:latin typeface="Be Vietnam"/>
              <a:ea typeface="Be Vietnam"/>
              <a:cs typeface="Be Vietnam"/>
              <a:sym typeface="Be Vietnam"/>
            </a:endParaRPr>
          </a:p>
        </p:txBody>
      </p:sp>
      <p:sp>
        <p:nvSpPr>
          <p:cNvPr id="8" name="TextBox 8"/>
          <p:cNvSpPr txBox="1"/>
          <p:nvPr/>
        </p:nvSpPr>
        <p:spPr>
          <a:xfrm>
            <a:off x="228038" y="3147222"/>
            <a:ext cx="10652002" cy="3804285"/>
          </a:xfrm>
          <a:prstGeom prst="rect">
            <a:avLst/>
          </a:prstGeom>
        </p:spPr>
        <p:txBody>
          <a:bodyPr lIns="0" tIns="0" rIns="0" bIns="0" rtlCol="0" anchor="t">
            <a:spAutoFit/>
          </a:bodyPr>
          <a:lstStyle/>
          <a:p>
            <a:pPr algn="l">
              <a:lnSpc>
                <a:spcPts val="5039"/>
              </a:lnSpc>
              <a:spcBef>
                <a:spcPct val="0"/>
              </a:spcBef>
            </a:pPr>
            <a:r>
              <a:rPr lang="en-US" sz="3599" dirty="0">
                <a:solidFill>
                  <a:srgbClr val="000000"/>
                </a:solidFill>
                <a:latin typeface="Be Vietnam"/>
                <a:ea typeface="Be Vietnam"/>
                <a:cs typeface="Be Vietnam"/>
                <a:sym typeface="Be Vietnam"/>
              </a:rPr>
              <a:t>Tuy </a:t>
            </a:r>
            <a:r>
              <a:rPr lang="en-US" sz="3599" dirty="0" err="1">
                <a:solidFill>
                  <a:srgbClr val="000000"/>
                </a:solidFill>
                <a:latin typeface="Be Vietnam"/>
                <a:ea typeface="Be Vietnam"/>
                <a:cs typeface="Be Vietnam"/>
                <a:sym typeface="Be Vietnam"/>
              </a:rPr>
              <a:t>nhiên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phương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pháp</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nội</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suy</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thông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thường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gặp</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nhiều</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hạn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chế</a:t>
            </a:r>
            <a:r>
              <a:rPr lang="en-US" sz="3599" dirty="0">
                <a:solidFill>
                  <a:srgbClr val="000000"/>
                </a:solidFill>
                <a:latin typeface="Be Vietnam"/>
                <a:ea typeface="Be Vietnam"/>
                <a:cs typeface="Be Vietnam"/>
                <a:sym typeface="Be Vietnam"/>
              </a:rPr>
              <a:t>:</a:t>
            </a:r>
          </a:p>
          <a:p>
            <a:pPr algn="l">
              <a:lnSpc>
                <a:spcPts val="5039"/>
              </a:lnSpc>
              <a:spcBef>
                <a:spcPct val="0"/>
              </a:spcBef>
            </a:pPr>
            <a:r>
              <a:rPr lang="en-US" sz="3599" dirty="0" err="1">
                <a:solidFill>
                  <a:srgbClr val="000000"/>
                </a:solidFill>
                <a:latin typeface="Be Vietnam"/>
                <a:ea typeface="Be Vietnam"/>
                <a:cs typeface="Be Vietnam"/>
                <a:sym typeface="Be Vietnam"/>
              </a:rPr>
              <a:t>Nội</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suy</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đa</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thức</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bậc</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cao</a:t>
            </a:r>
            <a:r>
              <a:rPr lang="en-US" sz="3599" dirty="0">
                <a:solidFill>
                  <a:srgbClr val="000000"/>
                </a:solidFill>
                <a:latin typeface="Be Vietnam"/>
                <a:ea typeface="Be Vietnam"/>
                <a:cs typeface="Be Vietnam"/>
                <a:sym typeface="Be Vietnam"/>
              </a:rPr>
              <a:t> → </a:t>
            </a:r>
            <a:r>
              <a:rPr lang="en-US" sz="3599" dirty="0" err="1">
                <a:solidFill>
                  <a:srgbClr val="000000"/>
                </a:solidFill>
                <a:latin typeface="Be Vietnam"/>
                <a:ea typeface="Be Vietnam"/>
                <a:cs typeface="Be Vietnam"/>
                <a:sym typeface="Be Vietnam"/>
              </a:rPr>
              <a:t>Hiện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tượng</a:t>
            </a:r>
            <a:r>
              <a:rPr lang="en-US" sz="3599" dirty="0">
                <a:solidFill>
                  <a:srgbClr val="000000"/>
                </a:solidFill>
                <a:latin typeface="Be Vietnam"/>
                <a:ea typeface="Be Vietnam"/>
                <a:cs typeface="Be Vietnam"/>
                <a:sym typeface="Be Vietnam"/>
              </a:rPr>
              <a:t> Runge (dao </a:t>
            </a:r>
            <a:r>
              <a:rPr lang="en-US" sz="3599" dirty="0" err="1">
                <a:solidFill>
                  <a:srgbClr val="000000"/>
                </a:solidFill>
                <a:latin typeface="Be Vietnam"/>
                <a:ea typeface="Be Vietnam"/>
                <a:cs typeface="Be Vietnam"/>
                <a:sym typeface="Be Vietnam"/>
              </a:rPr>
              <a:t>động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mạnh</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ở</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biên</a:t>
            </a:r>
            <a:r>
              <a:rPr lang="en-US" sz="3599" dirty="0">
                <a:solidFill>
                  <a:srgbClr val="000000"/>
                </a:solidFill>
                <a:latin typeface="Be Vietnam"/>
                <a:ea typeface="Be Vietnam"/>
                <a:cs typeface="Be Vietnam"/>
                <a:sym typeface="Be Vietnam"/>
              </a:rPr>
              <a:t>).</a:t>
            </a:r>
          </a:p>
          <a:p>
            <a:pPr algn="l">
              <a:lnSpc>
                <a:spcPts val="5039"/>
              </a:lnSpc>
              <a:spcBef>
                <a:spcPct val="0"/>
              </a:spcBef>
            </a:pPr>
            <a:r>
              <a:rPr lang="en-US" sz="3599" dirty="0" err="1">
                <a:solidFill>
                  <a:srgbClr val="000000"/>
                </a:solidFill>
                <a:latin typeface="Be Vietnam"/>
                <a:ea typeface="Be Vietnam"/>
                <a:cs typeface="Be Vietnam"/>
                <a:sym typeface="Be Vietnam"/>
              </a:rPr>
              <a:t>Nội</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suy</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tuyến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tính</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từng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đoạn</a:t>
            </a:r>
            <a:r>
              <a:rPr lang="en-US" sz="3599" dirty="0">
                <a:solidFill>
                  <a:srgbClr val="000000"/>
                </a:solidFill>
                <a:latin typeface="Be Vietnam"/>
                <a:ea typeface="Be Vietnam"/>
                <a:cs typeface="Be Vietnam"/>
                <a:sym typeface="Be Vietnam"/>
              </a:rPr>
              <a:t> → </a:t>
            </a:r>
            <a:r>
              <a:rPr lang="en-US" sz="3599" dirty="0" err="1">
                <a:solidFill>
                  <a:srgbClr val="000000"/>
                </a:solidFill>
                <a:latin typeface="Be Vietnam"/>
                <a:ea typeface="Be Vietnam"/>
                <a:cs typeface="Be Vietnam"/>
                <a:sym typeface="Be Vietnam"/>
              </a:rPr>
              <a:t>Đồ</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thị</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gãy</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khúc</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không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mượt</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không</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đảm</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bảo</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đạo</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hàm</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liên</a:t>
            </a:r>
            <a:r>
              <a:rPr lang="en-US" sz="3599" dirty="0">
                <a:solidFill>
                  <a:srgbClr val="000000"/>
                </a:solidFill>
                <a:latin typeface="Be Vietnam"/>
                <a:ea typeface="Be Vietnam"/>
                <a:cs typeface="Be Vietnam"/>
                <a:sym typeface="Be Vietnam"/>
              </a:rPr>
              <a:t> </a:t>
            </a:r>
            <a:r>
              <a:rPr lang="en-US" sz="3599" dirty="0" err="1">
                <a:solidFill>
                  <a:srgbClr val="000000"/>
                </a:solidFill>
                <a:latin typeface="Be Vietnam"/>
                <a:ea typeface="Be Vietnam"/>
                <a:cs typeface="Be Vietnam"/>
                <a:sym typeface="Be Vietnam"/>
              </a:rPr>
              <a:t>tục</a:t>
            </a:r>
            <a:r>
              <a:rPr lang="en-US" sz="3599" dirty="0">
                <a:solidFill>
                  <a:srgbClr val="000000"/>
                </a:solidFill>
                <a:latin typeface="Be Vietnam"/>
                <a:ea typeface="Be Vietnam"/>
                <a:cs typeface="Be Vietnam"/>
                <a:sym typeface="Be Vietnam"/>
              </a:rPr>
              <a:t>.</a:t>
            </a:r>
          </a:p>
        </p:txBody>
      </p:sp>
      <p:sp>
        <p:nvSpPr>
          <p:cNvPr id="9" name="TextBox 9"/>
          <p:cNvSpPr txBox="1"/>
          <p:nvPr/>
        </p:nvSpPr>
        <p:spPr>
          <a:xfrm>
            <a:off x="381000" y="8035109"/>
            <a:ext cx="14410358" cy="662941"/>
          </a:xfrm>
          <a:prstGeom prst="rect">
            <a:avLst/>
          </a:prstGeom>
        </p:spPr>
        <p:txBody>
          <a:bodyPr lIns="0" tIns="0" rIns="0" bIns="0" rtlCol="0" anchor="t">
            <a:spAutoFit/>
          </a:bodyPr>
          <a:lstStyle/>
          <a:p>
            <a:pPr algn="ctr">
              <a:lnSpc>
                <a:spcPts val="5459"/>
              </a:lnSpc>
              <a:spcBef>
                <a:spcPct val="0"/>
              </a:spcBef>
            </a:pP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Nội</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suy</a:t>
            </a:r>
            <a:r>
              <a:rPr lang="en-US" sz="3899" b="1" dirty="0">
                <a:solidFill>
                  <a:srgbClr val="000000"/>
                </a:solidFill>
                <a:latin typeface="Be Vietnam Ultra-Bold"/>
                <a:ea typeface="Be Vietnam Ultra-Bold"/>
                <a:cs typeface="Be Vietnam Ultra-Bold"/>
                <a:sym typeface="Be Vietnam Ultra-Bold"/>
              </a:rPr>
              <a:t> Spline </a:t>
            </a:r>
            <a:r>
              <a:rPr lang="en-US" sz="3899" b="1" dirty="0" err="1">
                <a:solidFill>
                  <a:srgbClr val="000000"/>
                </a:solidFill>
                <a:latin typeface="Be Vietnam Ultra-Bold"/>
                <a:ea typeface="Be Vietnam Ultra-Bold"/>
                <a:cs typeface="Be Vietnam Ultra-Bold"/>
                <a:sym typeface="Be Vietnam Ultra-Bold"/>
              </a:rPr>
              <a:t>là</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công</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cụ</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tối</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ưu</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để</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giải</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quyết</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bài</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toán</a:t>
            </a:r>
            <a:r>
              <a:rPr lang="en-US" sz="3899" b="1" dirty="0">
                <a:solidFill>
                  <a:srgbClr val="000000"/>
                </a:solidFill>
                <a:latin typeface="Be Vietnam Ultra-Bold"/>
                <a:ea typeface="Be Vietnam Ultra-Bold"/>
                <a:cs typeface="Be Vietnam Ultra-Bold"/>
                <a:sym typeface="Be Vietnam Ultra-Bold"/>
              </a:rPr>
              <a:t> </a:t>
            </a:r>
            <a:r>
              <a:rPr lang="en-US" sz="3899" b="1" dirty="0" err="1">
                <a:solidFill>
                  <a:srgbClr val="000000"/>
                </a:solidFill>
                <a:latin typeface="Be Vietnam Ultra-Bold"/>
                <a:ea typeface="Be Vietnam Ultra-Bold"/>
                <a:cs typeface="Be Vietnam Ultra-Bold"/>
                <a:sym typeface="Be Vietnam Ultra-Bold"/>
              </a:rPr>
              <a:t>này</a:t>
            </a:r>
            <a:r>
              <a:rPr lang="en-US" sz="3899" b="1" dirty="0">
                <a:solidFill>
                  <a:srgbClr val="000000"/>
                </a:solidFill>
                <a:latin typeface="Be Vietnam Ultra-Bold"/>
                <a:ea typeface="Be Vietnam Ultra-Bold"/>
                <a:cs typeface="Be Vietnam Ultra-Bold"/>
                <a:sym typeface="Be Vietnam Ultra-Bold"/>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50" y="85296"/>
            <a:ext cx="18275950" cy="1120767"/>
          </a:xfrm>
          <a:prstGeom prst="rect">
            <a:avLst/>
          </a:prstGeom>
        </p:spPr>
        <p:txBody>
          <a:bodyPr lIns="0" tIns="0" rIns="0" bIns="0" rtlCol="0" anchor="t">
            <a:spAutoFit/>
          </a:bodyPr>
          <a:lstStyle/>
          <a:p>
            <a:pPr marL="0" lvl="0" indent="0" algn="ctr">
              <a:lnSpc>
                <a:spcPts val="9100"/>
              </a:lnSpc>
              <a:spcBef>
                <a:spcPct val="0"/>
              </a:spcBef>
            </a:pPr>
            <a:r>
              <a:rPr lang="en-US" sz="6500" b="1" dirty="0">
                <a:solidFill>
                  <a:srgbClr val="004BAD"/>
                </a:solidFill>
                <a:latin typeface="IBM Plex Serif Bold"/>
                <a:ea typeface="IBM Plex Serif Bold"/>
                <a:cs typeface="IBM Plex Serif Bold"/>
                <a:sym typeface="IBM Plex Serif Bold"/>
              </a:rPr>
              <a:t>ĐƯỜNG CONG SPLINE LÀ GÌ ?</a:t>
            </a:r>
          </a:p>
        </p:txBody>
      </p:sp>
      <p:sp>
        <p:nvSpPr>
          <p:cNvPr id="3" name="Freeform 3"/>
          <p:cNvSpPr/>
          <p:nvPr/>
        </p:nvSpPr>
        <p:spPr>
          <a:xfrm flipH="1">
            <a:off x="-4495800" y="-307034"/>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4" name="Freeform 4"/>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4">
              <a:alphaModFix amt="9999"/>
            </a:blip>
            <a:stretch>
              <a:fillRect/>
            </a:stretch>
          </a:blipFill>
        </p:spPr>
        <p:txBody>
          <a:bodyPr/>
          <a:lstStyle/>
          <a:p>
            <a:endParaRPr lang="en-VN"/>
          </a:p>
        </p:txBody>
      </p:sp>
      <p:sp>
        <p:nvSpPr>
          <p:cNvPr id="5" name="Freeform 5"/>
          <p:cNvSpPr/>
          <p:nvPr/>
        </p:nvSpPr>
        <p:spPr>
          <a:xfrm>
            <a:off x="12712917" y="5645696"/>
            <a:ext cx="5257305" cy="4307294"/>
          </a:xfrm>
          <a:custGeom>
            <a:avLst/>
            <a:gdLst/>
            <a:ahLst/>
            <a:cxnLst/>
            <a:rect l="l" t="t" r="r" b="b"/>
            <a:pathLst>
              <a:path w="5257305" h="4307294">
                <a:moveTo>
                  <a:pt x="0" y="0"/>
                </a:moveTo>
                <a:lnTo>
                  <a:pt x="5257305" y="0"/>
                </a:lnTo>
                <a:lnTo>
                  <a:pt x="5257305" y="4307294"/>
                </a:lnTo>
                <a:lnTo>
                  <a:pt x="0" y="4307294"/>
                </a:lnTo>
                <a:lnTo>
                  <a:pt x="0" y="0"/>
                </a:lnTo>
                <a:close/>
              </a:path>
            </a:pathLst>
          </a:custGeom>
          <a:blipFill>
            <a:blip r:embed="rId5"/>
            <a:stretch>
              <a:fillRect l="-3679" r="-5560"/>
            </a:stretch>
          </a:blipFill>
        </p:spPr>
        <p:txBody>
          <a:bodyPr/>
          <a:lstStyle/>
          <a:p>
            <a:endParaRPr lang="en-VN"/>
          </a:p>
        </p:txBody>
      </p:sp>
      <p:grpSp>
        <p:nvGrpSpPr>
          <p:cNvPr id="6" name="Group 6"/>
          <p:cNvGrpSpPr/>
          <p:nvPr/>
        </p:nvGrpSpPr>
        <p:grpSpPr>
          <a:xfrm>
            <a:off x="6956226" y="4326787"/>
            <a:ext cx="4387598" cy="873863"/>
            <a:chOff x="0" y="0"/>
            <a:chExt cx="5850131" cy="1165151"/>
          </a:xfrm>
        </p:grpSpPr>
        <p:sp>
          <p:nvSpPr>
            <p:cNvPr id="7" name="Freeform 7"/>
            <p:cNvSpPr/>
            <p:nvPr/>
          </p:nvSpPr>
          <p:spPr>
            <a:xfrm>
              <a:off x="0" y="0"/>
              <a:ext cx="5850131" cy="1165151"/>
            </a:xfrm>
            <a:custGeom>
              <a:avLst/>
              <a:gdLst/>
              <a:ahLst/>
              <a:cxnLst/>
              <a:rect l="l" t="t" r="r" b="b"/>
              <a:pathLst>
                <a:path w="5850131" h="1165151">
                  <a:moveTo>
                    <a:pt x="0" y="0"/>
                  </a:moveTo>
                  <a:lnTo>
                    <a:pt x="5850131" y="0"/>
                  </a:lnTo>
                  <a:lnTo>
                    <a:pt x="5850131" y="1165151"/>
                  </a:lnTo>
                  <a:lnTo>
                    <a:pt x="0" y="1165151"/>
                  </a:lnTo>
                  <a:lnTo>
                    <a:pt x="0" y="0"/>
                  </a:lnTo>
                  <a:close/>
                </a:path>
              </a:pathLst>
            </a:custGeom>
            <a:blipFill>
              <a:blip r:embed="rId6"/>
              <a:stretch>
                <a:fillRect/>
              </a:stretch>
            </a:blipFill>
          </p:spPr>
          <p:txBody>
            <a:bodyPr/>
            <a:lstStyle/>
            <a:p>
              <a:endParaRPr lang="en-VN"/>
            </a:p>
          </p:txBody>
        </p:sp>
        <p:sp>
          <p:nvSpPr>
            <p:cNvPr id="8" name="TextBox 8"/>
            <p:cNvSpPr txBox="1"/>
            <p:nvPr/>
          </p:nvSpPr>
          <p:spPr>
            <a:xfrm>
              <a:off x="400924" y="38289"/>
              <a:ext cx="5032215" cy="1088570"/>
            </a:xfrm>
            <a:prstGeom prst="rect">
              <a:avLst/>
            </a:prstGeom>
          </p:spPr>
          <p:txBody>
            <a:bodyPr lIns="0" tIns="0" rIns="0" bIns="0" rtlCol="0" anchor="t">
              <a:spAutoFit/>
            </a:bodyPr>
            <a:lstStyle/>
            <a:p>
              <a:pPr marL="0" lvl="0" indent="0" algn="ctr">
                <a:lnSpc>
                  <a:spcPts val="6872"/>
                </a:lnSpc>
                <a:spcBef>
                  <a:spcPct val="0"/>
                </a:spcBef>
              </a:pPr>
              <a:r>
                <a:rPr lang="en-US" sz="4908" dirty="0">
                  <a:solidFill>
                    <a:srgbClr val="FFFFFF"/>
                  </a:solidFill>
                  <a:latin typeface="Paytone One"/>
                  <a:ea typeface="Paytone One"/>
                  <a:cs typeface="Paytone One"/>
                  <a:sym typeface="Paytone One"/>
                </a:rPr>
                <a:t>PHÂN LOẠI</a:t>
              </a:r>
            </a:p>
          </p:txBody>
        </p:sp>
      </p:grpSp>
      <p:sp>
        <p:nvSpPr>
          <p:cNvPr id="9" name="TextBox 9"/>
          <p:cNvSpPr txBox="1"/>
          <p:nvPr/>
        </p:nvSpPr>
        <p:spPr>
          <a:xfrm>
            <a:off x="317778" y="5372100"/>
            <a:ext cx="5825343" cy="4580890"/>
          </a:xfrm>
          <a:prstGeom prst="rect">
            <a:avLst/>
          </a:prstGeom>
        </p:spPr>
        <p:txBody>
          <a:bodyPr lIns="0" tIns="0" rIns="0" bIns="0" rtlCol="0" anchor="t">
            <a:spAutoFit/>
          </a:bodyPr>
          <a:lstStyle/>
          <a:p>
            <a:pPr marL="755651" lvl="1" indent="-377825" algn="just">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tuyến</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tính</a:t>
            </a:r>
            <a:r>
              <a:rPr lang="en-US" sz="3500" dirty="0">
                <a:solidFill>
                  <a:srgbClr val="4A63B1"/>
                </a:solidFill>
                <a:latin typeface="Asap"/>
                <a:ea typeface="Asap"/>
                <a:cs typeface="Asap"/>
                <a:sym typeface="Asap"/>
              </a:rPr>
              <a:t> (Linear Spline)</a:t>
            </a:r>
          </a:p>
          <a:p>
            <a:pPr marL="755651" lvl="1" indent="-377825" algn="just">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bậc</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hai</a:t>
            </a:r>
            <a:r>
              <a:rPr lang="en-US" sz="3500" dirty="0">
                <a:solidFill>
                  <a:srgbClr val="4A63B1"/>
                </a:solidFill>
                <a:latin typeface="Asap"/>
                <a:ea typeface="Asap"/>
                <a:cs typeface="Asap"/>
                <a:sym typeface="Asap"/>
              </a:rPr>
              <a:t> (Quadratic Spline)</a:t>
            </a:r>
          </a:p>
          <a:p>
            <a:pPr marL="755651" lvl="1" indent="-377825" algn="just">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bậc</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ba</a:t>
            </a:r>
            <a:r>
              <a:rPr lang="en-US" sz="3500" dirty="0">
                <a:solidFill>
                  <a:srgbClr val="4A63B1"/>
                </a:solidFill>
                <a:latin typeface="Asap"/>
                <a:ea typeface="Asap"/>
                <a:cs typeface="Asap"/>
                <a:sym typeface="Asap"/>
              </a:rPr>
              <a:t> (Cubic Spline)</a:t>
            </a:r>
          </a:p>
          <a:p>
            <a:pPr marL="755651" lvl="1" indent="-377825" algn="just">
              <a:lnSpc>
                <a:spcPts val="5180"/>
              </a:lnSpc>
              <a:buFont typeface="Arial"/>
              <a:buChar char="•"/>
            </a:pPr>
            <a:r>
              <a:rPr lang="en-US" sz="3500" dirty="0">
                <a:solidFill>
                  <a:srgbClr val="4A63B1"/>
                </a:solidFill>
                <a:latin typeface="Asap"/>
                <a:ea typeface="Asap"/>
                <a:cs typeface="Asap"/>
                <a:sym typeface="Asap"/>
              </a:rPr>
              <a:t>B-Spline (Basis Spline)</a:t>
            </a:r>
          </a:p>
        </p:txBody>
      </p:sp>
      <p:sp>
        <p:nvSpPr>
          <p:cNvPr id="10" name="TextBox 10"/>
          <p:cNvSpPr txBox="1"/>
          <p:nvPr/>
        </p:nvSpPr>
        <p:spPr>
          <a:xfrm>
            <a:off x="317778" y="1470218"/>
            <a:ext cx="17918082" cy="1983492"/>
          </a:xfrm>
          <a:prstGeom prst="rect">
            <a:avLst/>
          </a:prstGeom>
        </p:spPr>
        <p:txBody>
          <a:bodyPr wrap="square" lIns="0" tIns="0" rIns="0" bIns="0" rtlCol="0" anchor="t">
            <a:spAutoFit/>
          </a:bodyPr>
          <a:lstStyle/>
          <a:p>
            <a:pPr algn="ctr">
              <a:lnSpc>
                <a:spcPts val="5327"/>
              </a:lnSpc>
              <a:spcBef>
                <a:spcPct val="0"/>
              </a:spcBef>
            </a:pP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Đường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cong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spline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thường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được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sử</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dụng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để</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làm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mịn</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các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đường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cong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đa</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bằng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cách</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định</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nghĩa</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các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đoạn</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đường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con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nối</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liền</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các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kiểm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soát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gọi</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là</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spline"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hoặc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nút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spline".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Điều</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này</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tạo</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ra</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một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đường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cong</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liên</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tục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mượt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mà</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qua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tất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cả</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các</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điểm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kiểm</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 </a:t>
            </a:r>
            <a:r>
              <a:rPr lang="en-US" sz="3805" dirty="0" err="1">
                <a:solidFill>
                  <a:srgbClr val="000000"/>
                </a:solidFill>
                <a:latin typeface="Times New Roman" panose="02020603050405020304" pitchFamily="18" charset="0"/>
                <a:ea typeface="IBM Plex Serif Bold"/>
                <a:cs typeface="Times New Roman" panose="02020603050405020304" pitchFamily="18" charset="0"/>
                <a:sym typeface="IBM Plex Serif Bold"/>
              </a:rPr>
              <a:t>soát</a:t>
            </a:r>
            <a:r>
              <a:rPr lang="en-US" sz="3805" dirty="0">
                <a:solidFill>
                  <a:srgbClr val="000000"/>
                </a:solidFill>
                <a:latin typeface="Times New Roman" panose="02020603050405020304" pitchFamily="18" charset="0"/>
                <a:ea typeface="IBM Plex Serif Bold"/>
                <a:cs typeface="Times New Roman" panose="02020603050405020304" pitchFamily="18" charset="0"/>
                <a:sym typeface="IBM Plex Serif Bold"/>
              </a:rPr>
              <a:t>.</a:t>
            </a:r>
          </a:p>
        </p:txBody>
      </p:sp>
      <p:sp>
        <p:nvSpPr>
          <p:cNvPr id="11" name="TextBox 11"/>
          <p:cNvSpPr txBox="1"/>
          <p:nvPr/>
        </p:nvSpPr>
        <p:spPr>
          <a:xfrm>
            <a:off x="6143122" y="5372100"/>
            <a:ext cx="6569796" cy="4580890"/>
          </a:xfrm>
          <a:prstGeom prst="rect">
            <a:avLst/>
          </a:prstGeom>
        </p:spPr>
        <p:txBody>
          <a:bodyPr wrap="square" lIns="0" tIns="0" rIns="0" bIns="0" rtlCol="0" anchor="t">
            <a:spAutoFit/>
          </a:bodyPr>
          <a:lstStyle/>
          <a:p>
            <a:pPr marL="755652" lvl="1" indent="-377826" algn="l">
              <a:lnSpc>
                <a:spcPts val="5180"/>
              </a:lnSpc>
              <a:buFont typeface="Arial"/>
              <a:buChar char="•"/>
            </a:pPr>
            <a:r>
              <a:rPr lang="en-US" sz="3500" dirty="0">
                <a:solidFill>
                  <a:srgbClr val="4A63B1"/>
                </a:solidFill>
                <a:latin typeface="Asap"/>
                <a:ea typeface="Asap"/>
                <a:cs typeface="Asap"/>
                <a:sym typeface="Asap"/>
              </a:rPr>
              <a:t>NURBS(Non-Uniform Rational B-Spline)</a:t>
            </a:r>
          </a:p>
          <a:p>
            <a:pPr marL="755652" lvl="1" indent="-377826" algn="l">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hình</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học</a:t>
            </a:r>
            <a:r>
              <a:rPr lang="en-US" sz="3500" dirty="0">
                <a:solidFill>
                  <a:srgbClr val="4A63B1"/>
                </a:solidFill>
                <a:latin typeface="Asap"/>
                <a:ea typeface="Asap"/>
                <a:cs typeface="Asap"/>
                <a:sym typeface="Asap"/>
              </a:rPr>
              <a:t> (Geometric Spline)</a:t>
            </a:r>
          </a:p>
          <a:p>
            <a:pPr marL="755652" lvl="1" indent="-377826" algn="l">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tham</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số</a:t>
            </a:r>
            <a:r>
              <a:rPr lang="en-US" sz="3500" dirty="0">
                <a:solidFill>
                  <a:srgbClr val="4A63B1"/>
                </a:solidFill>
                <a:latin typeface="Asap"/>
                <a:ea typeface="Asap"/>
                <a:cs typeface="Asap"/>
                <a:sym typeface="Asap"/>
              </a:rPr>
              <a:t> (Parametric Spline)</a:t>
            </a:r>
          </a:p>
          <a:p>
            <a:pPr marL="755652" lvl="1" indent="-377826" algn="l">
              <a:lnSpc>
                <a:spcPts val="5180"/>
              </a:lnSpc>
              <a:buFont typeface="Arial"/>
              <a:buChar char="•"/>
            </a:pPr>
            <a:r>
              <a:rPr lang="en-US" sz="3500" dirty="0">
                <a:solidFill>
                  <a:srgbClr val="4A63B1"/>
                </a:solidFill>
                <a:latin typeface="Asap"/>
                <a:ea typeface="Asap"/>
                <a:cs typeface="Asap"/>
                <a:sym typeface="Asap"/>
              </a:rPr>
              <a:t>Spline </a:t>
            </a:r>
            <a:r>
              <a:rPr lang="en-US" sz="3500" dirty="0" err="1">
                <a:solidFill>
                  <a:srgbClr val="4A63B1"/>
                </a:solidFill>
                <a:latin typeface="Asap"/>
                <a:ea typeface="Asap"/>
                <a:cs typeface="Asap"/>
                <a:sym typeface="Asap"/>
              </a:rPr>
              <a:t>hữu</a:t>
            </a:r>
            <a:r>
              <a:rPr lang="en-US" sz="3500" dirty="0">
                <a:solidFill>
                  <a:srgbClr val="4A63B1"/>
                </a:solidFill>
                <a:latin typeface="Asap"/>
                <a:ea typeface="Asap"/>
                <a:cs typeface="Asap"/>
                <a:sym typeface="Asap"/>
              </a:rPr>
              <a:t> </a:t>
            </a:r>
            <a:r>
              <a:rPr lang="en-US" sz="3500" dirty="0" err="1">
                <a:solidFill>
                  <a:srgbClr val="4A63B1"/>
                </a:solidFill>
                <a:latin typeface="Asap"/>
                <a:ea typeface="Asap"/>
                <a:cs typeface="Asap"/>
                <a:sym typeface="Asap"/>
              </a:rPr>
              <a:t>tỉ</a:t>
            </a:r>
            <a:r>
              <a:rPr lang="en-US" sz="3500" dirty="0">
                <a:solidFill>
                  <a:srgbClr val="4A63B1"/>
                </a:solidFill>
                <a:latin typeface="Asap"/>
                <a:ea typeface="Asap"/>
                <a:cs typeface="Asap"/>
                <a:sym typeface="Asap"/>
              </a:rPr>
              <a:t> (Rational Spline)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555" b="-38555"/>
            </a:stretch>
          </a:blipFill>
        </p:spPr>
        <p:txBody>
          <a:bodyPr/>
          <a:lstStyle/>
          <a:p>
            <a:endParaRPr lang="en-VN"/>
          </a:p>
        </p:txBody>
      </p:sp>
      <p:grpSp>
        <p:nvGrpSpPr>
          <p:cNvPr id="3" name="Group 3"/>
          <p:cNvGrpSpPr/>
          <p:nvPr/>
        </p:nvGrpSpPr>
        <p:grpSpPr>
          <a:xfrm>
            <a:off x="224675" y="1331060"/>
            <a:ext cx="17756715" cy="2451546"/>
            <a:chOff x="0" y="0"/>
            <a:chExt cx="23675620" cy="3268728"/>
          </a:xfrm>
        </p:grpSpPr>
        <p:sp>
          <p:nvSpPr>
            <p:cNvPr id="4" name="Freeform 4"/>
            <p:cNvSpPr/>
            <p:nvPr/>
          </p:nvSpPr>
          <p:spPr>
            <a:xfrm>
              <a:off x="2466867" y="2319786"/>
              <a:ext cx="2782181" cy="820899"/>
            </a:xfrm>
            <a:custGeom>
              <a:avLst/>
              <a:gdLst/>
              <a:ahLst/>
              <a:cxnLst/>
              <a:rect l="l" t="t" r="r" b="b"/>
              <a:pathLst>
                <a:path w="2782181" h="820899">
                  <a:moveTo>
                    <a:pt x="0" y="0"/>
                  </a:moveTo>
                  <a:lnTo>
                    <a:pt x="2782181" y="0"/>
                  </a:lnTo>
                  <a:lnTo>
                    <a:pt x="2782181" y="820899"/>
                  </a:lnTo>
                  <a:lnTo>
                    <a:pt x="0" y="820899"/>
                  </a:lnTo>
                  <a:lnTo>
                    <a:pt x="0" y="0"/>
                  </a:lnTo>
                  <a:close/>
                </a:path>
              </a:pathLst>
            </a:custGeom>
            <a:blipFill>
              <a:blip r:embed="rId3"/>
              <a:stretch>
                <a:fillRect b="-47891"/>
              </a:stretch>
            </a:blipFill>
          </p:spPr>
          <p:txBody>
            <a:bodyPr/>
            <a:lstStyle/>
            <a:p>
              <a:endParaRPr lang="en-VN"/>
            </a:p>
          </p:txBody>
        </p:sp>
        <p:sp>
          <p:nvSpPr>
            <p:cNvPr id="5" name="Freeform 5"/>
            <p:cNvSpPr/>
            <p:nvPr/>
          </p:nvSpPr>
          <p:spPr>
            <a:xfrm>
              <a:off x="3489113" y="1553476"/>
              <a:ext cx="11559336" cy="1203202"/>
            </a:xfrm>
            <a:custGeom>
              <a:avLst/>
              <a:gdLst/>
              <a:ahLst/>
              <a:cxnLst/>
              <a:rect l="l" t="t" r="r" b="b"/>
              <a:pathLst>
                <a:path w="11559336" h="1203202">
                  <a:moveTo>
                    <a:pt x="0" y="0"/>
                  </a:moveTo>
                  <a:lnTo>
                    <a:pt x="11559336" y="0"/>
                  </a:lnTo>
                  <a:lnTo>
                    <a:pt x="11559336" y="1203202"/>
                  </a:lnTo>
                  <a:lnTo>
                    <a:pt x="0" y="1203202"/>
                  </a:lnTo>
                  <a:lnTo>
                    <a:pt x="0" y="0"/>
                  </a:lnTo>
                  <a:close/>
                </a:path>
              </a:pathLst>
            </a:custGeom>
            <a:blipFill>
              <a:blip r:embed="rId4"/>
              <a:stretch>
                <a:fillRect/>
              </a:stretch>
            </a:blipFill>
          </p:spPr>
          <p:txBody>
            <a:bodyPr/>
            <a:lstStyle/>
            <a:p>
              <a:endParaRPr lang="en-VN"/>
            </a:p>
          </p:txBody>
        </p:sp>
        <p:sp>
          <p:nvSpPr>
            <p:cNvPr id="6" name="TextBox 6"/>
            <p:cNvSpPr txBox="1"/>
            <p:nvPr/>
          </p:nvSpPr>
          <p:spPr>
            <a:xfrm>
              <a:off x="0" y="-76200"/>
              <a:ext cx="23675620" cy="3344928"/>
            </a:xfrm>
            <a:prstGeom prst="rect">
              <a:avLst/>
            </a:prstGeom>
          </p:spPr>
          <p:txBody>
            <a:bodyPr lIns="0" tIns="0" rIns="0" bIns="0" rtlCol="0" anchor="t">
              <a:spAutoFit/>
            </a:bodyPr>
            <a:lstStyle/>
            <a:p>
              <a:pPr algn="just">
                <a:lnSpc>
                  <a:spcPts val="5020"/>
                </a:lnSpc>
                <a:spcBef>
                  <a:spcPct val="0"/>
                </a:spcBef>
              </a:pPr>
              <a:r>
                <a:rPr lang="en-US" sz="3585">
                  <a:solidFill>
                    <a:srgbClr val="000000"/>
                  </a:solidFill>
                  <a:latin typeface="Cabin"/>
                  <a:ea typeface="Cabin"/>
                  <a:cs typeface="Cabin"/>
                  <a:sym typeface="Cabin"/>
                </a:rPr>
                <a:t>Nội suy Spline bậc ba xây dựng một đường cong đi qua các điểm dữ liệu (i=0,1,2,…,n) bằng cách sử dụng các đa thức bậc ba trên từng đoạn . Mỗi đoạn được biểu diễn bởi một hàm spline bậc ba:</a:t>
              </a:r>
            </a:p>
            <a:p>
              <a:pPr algn="just">
                <a:lnSpc>
                  <a:spcPts val="5020"/>
                </a:lnSpc>
                <a:spcBef>
                  <a:spcPct val="0"/>
                </a:spcBef>
              </a:pPr>
              <a:r>
                <a:rPr lang="en-US" sz="3585">
                  <a:solidFill>
                    <a:srgbClr val="000000"/>
                  </a:solidFill>
                  <a:latin typeface="Cabin"/>
                  <a:ea typeface="Cabin"/>
                  <a:cs typeface="Cabin"/>
                  <a:sym typeface="Cabin"/>
                </a:rPr>
                <a:t> </a:t>
              </a:r>
            </a:p>
          </p:txBody>
        </p:sp>
        <p:sp>
          <p:nvSpPr>
            <p:cNvPr id="7" name="TextBox 7"/>
            <p:cNvSpPr txBox="1"/>
            <p:nvPr/>
          </p:nvSpPr>
          <p:spPr>
            <a:xfrm>
              <a:off x="0" y="2426071"/>
              <a:ext cx="20177846" cy="79565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Cabin"/>
                  <a:ea typeface="Cabin"/>
                  <a:cs typeface="Cabin"/>
                  <a:sym typeface="Cabin"/>
                </a:rPr>
                <a:t>trong đó:                     là các hệ số cần xác định.</a:t>
              </a:r>
            </a:p>
          </p:txBody>
        </p:sp>
      </p:grpSp>
      <p:sp>
        <p:nvSpPr>
          <p:cNvPr id="8" name="Freeform 8"/>
          <p:cNvSpPr/>
          <p:nvPr/>
        </p:nvSpPr>
        <p:spPr>
          <a:xfrm rot="-5318991">
            <a:off x="242913" y="6012477"/>
            <a:ext cx="4238337" cy="1218991"/>
          </a:xfrm>
          <a:custGeom>
            <a:avLst/>
            <a:gdLst/>
            <a:ahLst/>
            <a:cxnLst/>
            <a:rect l="l" t="t" r="r" b="b"/>
            <a:pathLst>
              <a:path w="4238337" h="1218991">
                <a:moveTo>
                  <a:pt x="0" y="0"/>
                </a:moveTo>
                <a:lnTo>
                  <a:pt x="4238338" y="0"/>
                </a:lnTo>
                <a:lnTo>
                  <a:pt x="4238338" y="1218991"/>
                </a:lnTo>
                <a:lnTo>
                  <a:pt x="0" y="1218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9" name="Freeform 9"/>
          <p:cNvSpPr/>
          <p:nvPr/>
        </p:nvSpPr>
        <p:spPr>
          <a:xfrm>
            <a:off x="8251120" y="4356954"/>
            <a:ext cx="5480529" cy="753667"/>
          </a:xfrm>
          <a:custGeom>
            <a:avLst/>
            <a:gdLst/>
            <a:ahLst/>
            <a:cxnLst/>
            <a:rect l="l" t="t" r="r" b="b"/>
            <a:pathLst>
              <a:path w="5480529" h="753667">
                <a:moveTo>
                  <a:pt x="0" y="0"/>
                </a:moveTo>
                <a:lnTo>
                  <a:pt x="5480529" y="0"/>
                </a:lnTo>
                <a:lnTo>
                  <a:pt x="5480529" y="753667"/>
                </a:lnTo>
                <a:lnTo>
                  <a:pt x="0" y="753667"/>
                </a:lnTo>
                <a:lnTo>
                  <a:pt x="0" y="0"/>
                </a:lnTo>
                <a:close/>
              </a:path>
            </a:pathLst>
          </a:custGeom>
          <a:blipFill>
            <a:blip r:embed="rId7"/>
            <a:stretch>
              <a:fillRect t="-10212" b="-10212"/>
            </a:stretch>
          </a:blipFill>
        </p:spPr>
        <p:txBody>
          <a:bodyPr/>
          <a:lstStyle/>
          <a:p>
            <a:endParaRPr lang="en-VN"/>
          </a:p>
        </p:txBody>
      </p:sp>
      <p:sp>
        <p:nvSpPr>
          <p:cNvPr id="10" name="Freeform 10"/>
          <p:cNvSpPr/>
          <p:nvPr/>
        </p:nvSpPr>
        <p:spPr>
          <a:xfrm>
            <a:off x="11331181" y="5767708"/>
            <a:ext cx="4209180" cy="711252"/>
          </a:xfrm>
          <a:custGeom>
            <a:avLst/>
            <a:gdLst/>
            <a:ahLst/>
            <a:cxnLst/>
            <a:rect l="l" t="t" r="r" b="b"/>
            <a:pathLst>
              <a:path w="4209180" h="711252">
                <a:moveTo>
                  <a:pt x="0" y="0"/>
                </a:moveTo>
                <a:lnTo>
                  <a:pt x="4209180" y="0"/>
                </a:lnTo>
                <a:lnTo>
                  <a:pt x="4209180" y="711252"/>
                </a:lnTo>
                <a:lnTo>
                  <a:pt x="0" y="711252"/>
                </a:lnTo>
                <a:lnTo>
                  <a:pt x="0" y="0"/>
                </a:lnTo>
                <a:close/>
              </a:path>
            </a:pathLst>
          </a:custGeom>
          <a:blipFill>
            <a:blip r:embed="rId8"/>
            <a:stretch>
              <a:fillRect t="-12690" b="-12690"/>
            </a:stretch>
          </a:blipFill>
        </p:spPr>
        <p:txBody>
          <a:bodyPr/>
          <a:lstStyle/>
          <a:p>
            <a:endParaRPr lang="en-VN"/>
          </a:p>
        </p:txBody>
      </p:sp>
      <p:sp>
        <p:nvSpPr>
          <p:cNvPr id="11" name="Freeform 11"/>
          <p:cNvSpPr/>
          <p:nvPr/>
        </p:nvSpPr>
        <p:spPr>
          <a:xfrm>
            <a:off x="11331181" y="6632947"/>
            <a:ext cx="4661670" cy="659369"/>
          </a:xfrm>
          <a:custGeom>
            <a:avLst/>
            <a:gdLst/>
            <a:ahLst/>
            <a:cxnLst/>
            <a:rect l="l" t="t" r="r" b="b"/>
            <a:pathLst>
              <a:path w="4661670" h="659369">
                <a:moveTo>
                  <a:pt x="0" y="0"/>
                </a:moveTo>
                <a:lnTo>
                  <a:pt x="4661671" y="0"/>
                </a:lnTo>
                <a:lnTo>
                  <a:pt x="4661671" y="659370"/>
                </a:lnTo>
                <a:lnTo>
                  <a:pt x="0" y="659370"/>
                </a:lnTo>
                <a:lnTo>
                  <a:pt x="0" y="0"/>
                </a:lnTo>
                <a:close/>
              </a:path>
            </a:pathLst>
          </a:custGeom>
          <a:blipFill>
            <a:blip r:embed="rId9"/>
            <a:stretch>
              <a:fillRect t="-13194" b="-34094"/>
            </a:stretch>
          </a:blipFill>
        </p:spPr>
        <p:txBody>
          <a:bodyPr/>
          <a:lstStyle/>
          <a:p>
            <a:endParaRPr lang="en-VN"/>
          </a:p>
        </p:txBody>
      </p:sp>
      <p:sp>
        <p:nvSpPr>
          <p:cNvPr id="12" name="Freeform 12"/>
          <p:cNvSpPr/>
          <p:nvPr/>
        </p:nvSpPr>
        <p:spPr>
          <a:xfrm>
            <a:off x="9633443" y="7561554"/>
            <a:ext cx="3486816" cy="867455"/>
          </a:xfrm>
          <a:custGeom>
            <a:avLst/>
            <a:gdLst/>
            <a:ahLst/>
            <a:cxnLst/>
            <a:rect l="l" t="t" r="r" b="b"/>
            <a:pathLst>
              <a:path w="3486816" h="867455">
                <a:moveTo>
                  <a:pt x="0" y="0"/>
                </a:moveTo>
                <a:lnTo>
                  <a:pt x="3486816" y="0"/>
                </a:lnTo>
                <a:lnTo>
                  <a:pt x="3486816" y="867455"/>
                </a:lnTo>
                <a:lnTo>
                  <a:pt x="0" y="867455"/>
                </a:lnTo>
                <a:lnTo>
                  <a:pt x="0" y="0"/>
                </a:lnTo>
                <a:close/>
              </a:path>
            </a:pathLst>
          </a:custGeom>
          <a:blipFill>
            <a:blip r:embed="rId10"/>
            <a:stretch>
              <a:fillRect t="-1627" b="-1627"/>
            </a:stretch>
          </a:blipFill>
        </p:spPr>
        <p:txBody>
          <a:bodyPr/>
          <a:lstStyle/>
          <a:p>
            <a:endParaRPr lang="en-VN"/>
          </a:p>
        </p:txBody>
      </p:sp>
      <p:sp>
        <p:nvSpPr>
          <p:cNvPr id="13" name="TextBox 13"/>
          <p:cNvSpPr txBox="1"/>
          <p:nvPr/>
        </p:nvSpPr>
        <p:spPr>
          <a:xfrm>
            <a:off x="3021341" y="8150107"/>
            <a:ext cx="7970044" cy="568938"/>
          </a:xfrm>
          <a:prstGeom prst="rect">
            <a:avLst/>
          </a:prstGeom>
        </p:spPr>
        <p:txBody>
          <a:bodyPr lIns="0" tIns="0" rIns="0" bIns="0" rtlCol="0" anchor="t">
            <a:spAutoFit/>
          </a:bodyPr>
          <a:lstStyle/>
          <a:p>
            <a:pPr algn="l">
              <a:lnSpc>
                <a:spcPts val="4899"/>
              </a:lnSpc>
              <a:spcBef>
                <a:spcPct val="0"/>
              </a:spcBef>
            </a:pPr>
            <a:r>
              <a:rPr lang="en-US" sz="3499" b="1" dirty="0" err="1">
                <a:solidFill>
                  <a:srgbClr val="000000"/>
                </a:solidFill>
                <a:latin typeface="Be Vietnam Ultra-Bold"/>
                <a:ea typeface="Be Vietnam Ultra-Bold"/>
                <a:cs typeface="Be Vietnam Ultra-Bold"/>
                <a:sym typeface="Be Vietnam Ultra-Bold"/>
              </a:rPr>
              <a:t>Điều</a:t>
            </a:r>
            <a:r>
              <a:rPr lang="en-US" sz="3499" b="1" dirty="0">
                <a:solidFill>
                  <a:srgbClr val="000000"/>
                </a:solidFill>
                <a:latin typeface="Be Vietnam Ultra-Bold"/>
                <a:ea typeface="Be Vietnam Ultra-Bold"/>
                <a:cs typeface="Be Vietnam Ultra-Bold"/>
                <a:sym typeface="Be Vietnam Ultra-Bold"/>
              </a:rPr>
              <a:t> </a:t>
            </a:r>
            <a:r>
              <a:rPr lang="en-US" sz="3499" b="1" dirty="0" err="1">
                <a:solidFill>
                  <a:srgbClr val="000000"/>
                </a:solidFill>
                <a:latin typeface="Be Vietnam Ultra-Bold"/>
                <a:ea typeface="Be Vietnam Ultra-Bold"/>
                <a:cs typeface="Be Vietnam Ultra-Bold"/>
                <a:sym typeface="Be Vietnam Ultra-Bold"/>
              </a:rPr>
              <a:t>kiện</a:t>
            </a:r>
            <a:r>
              <a:rPr lang="en-US" sz="3499" b="1" dirty="0">
                <a:solidFill>
                  <a:srgbClr val="000000"/>
                </a:solidFill>
                <a:latin typeface="Be Vietnam Ultra-Bold"/>
                <a:ea typeface="Be Vietnam Ultra-Bold"/>
                <a:cs typeface="Be Vietnam Ultra-Bold"/>
                <a:sym typeface="Be Vietnam Ultra-Bold"/>
              </a:rPr>
              <a:t> </a:t>
            </a:r>
            <a:r>
              <a:rPr lang="en-US" sz="3499" b="1" dirty="0" err="1">
                <a:solidFill>
                  <a:srgbClr val="000000"/>
                </a:solidFill>
                <a:latin typeface="Be Vietnam Ultra-Bold"/>
                <a:ea typeface="Be Vietnam Ultra-Bold"/>
                <a:cs typeface="Be Vietnam Ultra-Bold"/>
                <a:sym typeface="Be Vietnam Ultra-Bold"/>
              </a:rPr>
              <a:t>biên</a:t>
            </a:r>
            <a:r>
              <a:rPr lang="en-US" sz="3499" b="1" dirty="0">
                <a:solidFill>
                  <a:srgbClr val="000000"/>
                </a:solidFill>
                <a:latin typeface="Be Vietnam Ultra-Bold"/>
                <a:ea typeface="Be Vietnam Ultra-Bold"/>
                <a:cs typeface="Be Vietnam Ultra-Bold"/>
                <a:sym typeface="Be Vietnam Ultra-Bold"/>
              </a:rPr>
              <a:t>:</a:t>
            </a:r>
          </a:p>
        </p:txBody>
      </p:sp>
      <p:sp>
        <p:nvSpPr>
          <p:cNvPr id="14" name="TextBox 14"/>
          <p:cNvSpPr txBox="1"/>
          <p:nvPr/>
        </p:nvSpPr>
        <p:spPr>
          <a:xfrm>
            <a:off x="5798769" y="7648947"/>
            <a:ext cx="4921782" cy="568938"/>
          </a:xfrm>
          <a:prstGeom prst="rect">
            <a:avLst/>
          </a:prstGeom>
        </p:spPr>
        <p:txBody>
          <a:bodyPr lIns="0" tIns="0" rIns="0" bIns="0" rtlCol="0" anchor="t">
            <a:spAutoFit/>
          </a:bodyPr>
          <a:lstStyle/>
          <a:p>
            <a:pPr algn="l">
              <a:lnSpc>
                <a:spcPts val="4899"/>
              </a:lnSpc>
            </a:pPr>
            <a:r>
              <a:rPr lang="en-US" sz="3499" dirty="0">
                <a:solidFill>
                  <a:srgbClr val="000000"/>
                </a:solidFill>
                <a:latin typeface="Be Vietnam"/>
                <a:ea typeface="Be Vietnam"/>
                <a:cs typeface="Be Vietnam"/>
                <a:sym typeface="Be Vietnam"/>
              </a:rPr>
              <a:t>     Spline </a:t>
            </a:r>
            <a:r>
              <a:rPr lang="en-US" sz="3499" dirty="0" err="1">
                <a:solidFill>
                  <a:srgbClr val="000000"/>
                </a:solidFill>
                <a:latin typeface="Be Vietnam"/>
                <a:ea typeface="Be Vietnam"/>
                <a:cs typeface="Be Vietnam"/>
                <a:sym typeface="Be Vietnam"/>
              </a:rPr>
              <a:t>tự</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nhiên</a:t>
            </a:r>
            <a:r>
              <a:rPr lang="en-US" sz="3499" dirty="0">
                <a:solidFill>
                  <a:srgbClr val="000000"/>
                </a:solidFill>
                <a:latin typeface="Be Vietnam"/>
                <a:ea typeface="Be Vietnam"/>
                <a:cs typeface="Be Vietnam"/>
                <a:sym typeface="Be Vietnam"/>
              </a:rPr>
              <a:t>:</a:t>
            </a:r>
          </a:p>
        </p:txBody>
      </p:sp>
      <p:grpSp>
        <p:nvGrpSpPr>
          <p:cNvPr id="15" name="Group 15"/>
          <p:cNvGrpSpPr/>
          <p:nvPr/>
        </p:nvGrpSpPr>
        <p:grpSpPr>
          <a:xfrm>
            <a:off x="5798769" y="8181846"/>
            <a:ext cx="11967257" cy="855721"/>
            <a:chOff x="0" y="-1384"/>
            <a:chExt cx="15956343" cy="1140961"/>
          </a:xfrm>
        </p:grpSpPr>
        <p:sp>
          <p:nvSpPr>
            <p:cNvPr id="16" name="Freeform 16"/>
            <p:cNvSpPr/>
            <p:nvPr/>
          </p:nvSpPr>
          <p:spPr>
            <a:xfrm>
              <a:off x="5781800" y="-1384"/>
              <a:ext cx="3979488" cy="1140961"/>
            </a:xfrm>
            <a:custGeom>
              <a:avLst/>
              <a:gdLst/>
              <a:ahLst/>
              <a:cxnLst/>
              <a:rect l="l" t="t" r="r" b="b"/>
              <a:pathLst>
                <a:path w="3979488" h="1140961">
                  <a:moveTo>
                    <a:pt x="0" y="0"/>
                  </a:moveTo>
                  <a:lnTo>
                    <a:pt x="3979487" y="0"/>
                  </a:lnTo>
                  <a:lnTo>
                    <a:pt x="3979487" y="1140961"/>
                  </a:lnTo>
                  <a:lnTo>
                    <a:pt x="0" y="1140961"/>
                  </a:lnTo>
                  <a:lnTo>
                    <a:pt x="0" y="0"/>
                  </a:lnTo>
                  <a:close/>
                </a:path>
              </a:pathLst>
            </a:custGeom>
            <a:blipFill>
              <a:blip r:embed="rId11"/>
              <a:stretch>
                <a:fillRect b="-17662"/>
              </a:stretch>
            </a:blipFill>
          </p:spPr>
          <p:txBody>
            <a:bodyPr/>
            <a:lstStyle/>
            <a:p>
              <a:endParaRPr lang="en-VN"/>
            </a:p>
          </p:txBody>
        </p:sp>
        <p:sp>
          <p:nvSpPr>
            <p:cNvPr id="17" name="TextBox 17"/>
            <p:cNvSpPr txBox="1"/>
            <p:nvPr/>
          </p:nvSpPr>
          <p:spPr>
            <a:xfrm>
              <a:off x="0" y="190500"/>
              <a:ext cx="6562375" cy="783166"/>
            </a:xfrm>
            <a:prstGeom prst="rect">
              <a:avLst/>
            </a:prstGeom>
          </p:spPr>
          <p:txBody>
            <a:bodyPr lIns="0" tIns="0" rIns="0" bIns="0" rtlCol="0" anchor="t">
              <a:spAutoFit/>
            </a:bodyPr>
            <a:lstStyle/>
            <a:p>
              <a:pPr algn="l">
                <a:lnSpc>
                  <a:spcPts val="4900"/>
                </a:lnSpc>
              </a:pPr>
              <a:r>
                <a:rPr lang="en-US" sz="3500" dirty="0">
                  <a:solidFill>
                    <a:srgbClr val="000000"/>
                  </a:solidFill>
                  <a:latin typeface="Be Vietnam"/>
                  <a:ea typeface="Be Vietnam"/>
                  <a:cs typeface="Be Vietnam"/>
                  <a:sym typeface="Be Vietnam"/>
                </a:rPr>
                <a:t>     Spline </a:t>
              </a:r>
              <a:r>
                <a:rPr lang="en-US" sz="3500" dirty="0" err="1">
                  <a:solidFill>
                    <a:srgbClr val="000000"/>
                  </a:solidFill>
                  <a:latin typeface="Be Vietnam"/>
                  <a:ea typeface="Be Vietnam"/>
                  <a:cs typeface="Be Vietnam"/>
                  <a:sym typeface="Be Vietnam"/>
                </a:rPr>
                <a:t>ràng</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buộc</a:t>
              </a:r>
              <a:r>
                <a:rPr lang="en-US" sz="3500" dirty="0">
                  <a:solidFill>
                    <a:srgbClr val="000000"/>
                  </a:solidFill>
                  <a:latin typeface="Be Vietnam"/>
                  <a:ea typeface="Be Vietnam"/>
                  <a:cs typeface="Be Vietnam"/>
                  <a:sym typeface="Be Vietnam"/>
                </a:rPr>
                <a:t>:</a:t>
              </a:r>
            </a:p>
          </p:txBody>
        </p:sp>
        <p:sp>
          <p:nvSpPr>
            <p:cNvPr id="18" name="TextBox 18"/>
            <p:cNvSpPr txBox="1"/>
            <p:nvPr/>
          </p:nvSpPr>
          <p:spPr>
            <a:xfrm>
              <a:off x="9499159" y="278836"/>
              <a:ext cx="6457184" cy="773642"/>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000000"/>
                  </a:solidFill>
                  <a:latin typeface="Be Vietnam"/>
                  <a:ea typeface="Be Vietnam"/>
                  <a:cs typeface="Be Vietnam"/>
                  <a:sym typeface="Be Vietnam"/>
                </a:rPr>
                <a:t>được</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xác</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định</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trước</a:t>
              </a:r>
              <a:r>
                <a:rPr lang="en-US" sz="3499" dirty="0">
                  <a:solidFill>
                    <a:srgbClr val="000000"/>
                  </a:solidFill>
                  <a:latin typeface="Be Vietnam"/>
                  <a:ea typeface="Be Vietnam"/>
                  <a:cs typeface="Be Vietnam"/>
                  <a:sym typeface="Be Vietnam"/>
                </a:rPr>
                <a:t>.</a:t>
              </a:r>
            </a:p>
          </p:txBody>
        </p:sp>
      </p:grpSp>
      <p:sp>
        <p:nvSpPr>
          <p:cNvPr id="19" name="TextBox 19"/>
          <p:cNvSpPr txBox="1"/>
          <p:nvPr/>
        </p:nvSpPr>
        <p:spPr>
          <a:xfrm>
            <a:off x="6324600" y="9021563"/>
            <a:ext cx="11801622" cy="1225550"/>
          </a:xfrm>
          <a:prstGeom prst="rect">
            <a:avLst/>
          </a:prstGeom>
        </p:spPr>
        <p:txBody>
          <a:bodyPr lIns="0" tIns="0" rIns="0" bIns="0" rtlCol="0" anchor="t">
            <a:spAutoFit/>
          </a:bodyPr>
          <a:lstStyle/>
          <a:p>
            <a:pPr algn="just">
              <a:lnSpc>
                <a:spcPts val="4900"/>
              </a:lnSpc>
            </a:pPr>
            <a:r>
              <a:rPr lang="en-US" sz="3500" dirty="0">
                <a:solidFill>
                  <a:srgbClr val="000000"/>
                </a:solidFill>
                <a:latin typeface="Be Vietnam"/>
                <a:ea typeface="Be Vietnam"/>
                <a:cs typeface="Be Vietnam"/>
                <a:sym typeface="Be Vietnam"/>
              </a:rPr>
              <a:t>Spline </a:t>
            </a:r>
            <a:r>
              <a:rPr lang="en-US" sz="3500" dirty="0" err="1">
                <a:solidFill>
                  <a:srgbClr val="000000"/>
                </a:solidFill>
                <a:latin typeface="Be Vietnam"/>
                <a:ea typeface="Be Vietnam"/>
                <a:cs typeface="Be Vietnam"/>
                <a:sym typeface="Be Vietnam"/>
              </a:rPr>
              <a:t>không</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ràng</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buộc</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Đạo</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hàm</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bậc</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ba</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liên</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tục</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tại</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một</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số</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điểm</a:t>
            </a:r>
            <a:r>
              <a:rPr lang="en-US" sz="3500" dirty="0">
                <a:solidFill>
                  <a:srgbClr val="000000"/>
                </a:solidFill>
                <a:latin typeface="Be Vietnam"/>
                <a:ea typeface="Be Vietnam"/>
                <a:cs typeface="Be Vietnam"/>
                <a:sym typeface="Be Vietnam"/>
              </a:rPr>
              <a:t> </a:t>
            </a:r>
            <a:r>
              <a:rPr lang="en-US" sz="3500" dirty="0" err="1">
                <a:solidFill>
                  <a:srgbClr val="000000"/>
                </a:solidFill>
                <a:latin typeface="Be Vietnam"/>
                <a:ea typeface="Be Vietnam"/>
                <a:cs typeface="Be Vietnam"/>
                <a:sym typeface="Be Vietnam"/>
              </a:rPr>
              <a:t>nút</a:t>
            </a:r>
            <a:r>
              <a:rPr lang="en-US" sz="3500" dirty="0">
                <a:solidFill>
                  <a:srgbClr val="000000"/>
                </a:solidFill>
                <a:latin typeface="Be Vietnam"/>
                <a:ea typeface="Be Vietnam"/>
                <a:cs typeface="Be Vietnam"/>
                <a:sym typeface="Be Vietnam"/>
              </a:rPr>
              <a:t>.</a:t>
            </a:r>
          </a:p>
        </p:txBody>
      </p:sp>
      <p:sp>
        <p:nvSpPr>
          <p:cNvPr id="20" name="TextBox 20"/>
          <p:cNvSpPr txBox="1"/>
          <p:nvPr/>
        </p:nvSpPr>
        <p:spPr>
          <a:xfrm>
            <a:off x="12050" y="85296"/>
            <a:ext cx="18275950" cy="1120767"/>
          </a:xfrm>
          <a:prstGeom prst="rect">
            <a:avLst/>
          </a:prstGeom>
        </p:spPr>
        <p:txBody>
          <a:bodyPr lIns="0" tIns="0" rIns="0" bIns="0" rtlCol="0" anchor="t">
            <a:spAutoFit/>
          </a:bodyPr>
          <a:lstStyle/>
          <a:p>
            <a:pPr marL="0" lvl="0" indent="0" algn="ctr">
              <a:lnSpc>
                <a:spcPts val="9100"/>
              </a:lnSpc>
              <a:spcBef>
                <a:spcPct val="0"/>
              </a:spcBef>
            </a:pPr>
            <a:r>
              <a:rPr lang="en-US" sz="6500" b="1" dirty="0">
                <a:solidFill>
                  <a:srgbClr val="004BAD"/>
                </a:solidFill>
                <a:latin typeface="IBM Plex Serif Bold"/>
                <a:ea typeface="IBM Plex Serif Bold"/>
                <a:cs typeface="IBM Plex Serif Bold"/>
                <a:sym typeface="IBM Plex Serif Bold"/>
              </a:rPr>
              <a:t>NỘI SUY SPLINE BẬC BA (CUBIC SPLINE)</a:t>
            </a:r>
          </a:p>
        </p:txBody>
      </p:sp>
      <p:sp>
        <p:nvSpPr>
          <p:cNvPr id="21" name="TextBox 21"/>
          <p:cNvSpPr txBox="1"/>
          <p:nvPr/>
        </p:nvSpPr>
        <p:spPr>
          <a:xfrm>
            <a:off x="-70600" y="5793709"/>
            <a:ext cx="2145425" cy="1641621"/>
          </a:xfrm>
          <a:prstGeom prst="rect">
            <a:avLst/>
          </a:prstGeom>
        </p:spPr>
        <p:txBody>
          <a:bodyPr lIns="0" tIns="0" rIns="0" bIns="0" rtlCol="0" anchor="t">
            <a:spAutoFit/>
          </a:bodyPr>
          <a:lstStyle/>
          <a:p>
            <a:pPr marL="0" lvl="0" indent="0" algn="ctr">
              <a:lnSpc>
                <a:spcPts val="6641"/>
              </a:lnSpc>
              <a:spcBef>
                <a:spcPct val="0"/>
              </a:spcBef>
            </a:pPr>
            <a:r>
              <a:rPr lang="en-US" sz="4744" b="1" dirty="0">
                <a:solidFill>
                  <a:srgbClr val="004BAD"/>
                </a:solidFill>
                <a:latin typeface="IBM Plex Serif Bold"/>
                <a:ea typeface="IBM Plex Serif Bold"/>
                <a:cs typeface="IBM Plex Serif Bold"/>
                <a:sym typeface="IBM Plex Serif Bold"/>
              </a:rPr>
              <a:t>ĐIỀU KIỆN </a:t>
            </a:r>
          </a:p>
        </p:txBody>
      </p:sp>
      <p:sp>
        <p:nvSpPr>
          <p:cNvPr id="22" name="TextBox 22"/>
          <p:cNvSpPr txBox="1"/>
          <p:nvPr/>
        </p:nvSpPr>
        <p:spPr>
          <a:xfrm>
            <a:off x="3021341" y="4290279"/>
            <a:ext cx="5229779" cy="596901"/>
          </a:xfrm>
          <a:prstGeom prst="rect">
            <a:avLst/>
          </a:prstGeom>
        </p:spPr>
        <p:txBody>
          <a:bodyPr lIns="0" tIns="0" rIns="0" bIns="0" rtlCol="0" anchor="t">
            <a:spAutoFit/>
          </a:bodyPr>
          <a:lstStyle/>
          <a:p>
            <a:pPr algn="ctr">
              <a:lnSpc>
                <a:spcPts val="4899"/>
              </a:lnSpc>
              <a:spcBef>
                <a:spcPct val="0"/>
              </a:spcBef>
            </a:pPr>
            <a:r>
              <a:rPr lang="en-US" sz="3499" b="1">
                <a:solidFill>
                  <a:srgbClr val="000000"/>
                </a:solidFill>
                <a:latin typeface="Be Vietnam Ultra-Bold"/>
                <a:ea typeface="Be Vietnam Ultra-Bold"/>
                <a:cs typeface="Be Vietnam Ultra-Bold"/>
                <a:sym typeface="Be Vietnam Ultra-Bold"/>
              </a:rPr>
              <a:t>Đi qua các điểm dữ liệu:</a:t>
            </a:r>
          </a:p>
        </p:txBody>
      </p:sp>
      <p:sp>
        <p:nvSpPr>
          <p:cNvPr id="23" name="TextBox 23"/>
          <p:cNvSpPr txBox="1"/>
          <p:nvPr/>
        </p:nvSpPr>
        <p:spPr>
          <a:xfrm>
            <a:off x="3021341" y="6137647"/>
            <a:ext cx="8309840" cy="606425"/>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Be Vietnam Ultra-Bold"/>
                <a:ea typeface="Be Vietnam Ultra-Bold"/>
                <a:cs typeface="Be Vietnam Ultra-Bold"/>
                <a:sym typeface="Be Vietnam Ultra-Bold"/>
              </a:rPr>
              <a:t>Liên tục đạo hàm bậc nhất và bậc hai: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dissolve">
                                      <p:cBhvr>
                                        <p:cTn id="23" dur="500"/>
                                        <p:tgtEl>
                                          <p:spTgt spid="2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dissolve">
                                      <p:cBhvr>
                                        <p:cTn id="53" dur="500"/>
                                        <p:tgtEl>
                                          <p:spTgt spid="19"/>
                                        </p:tgtEl>
                                      </p:cBhvr>
                                    </p:animEffect>
                                  </p:childTnLst>
                                </p:cTn>
                              </p:par>
                              <p:par>
                                <p:cTn id="54" presetID="9"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dissolv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9"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1030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4222" b="-34222"/>
            </a:stretch>
          </a:blipFill>
        </p:spPr>
        <p:txBody>
          <a:bodyPr/>
          <a:lstStyle/>
          <a:p>
            <a:endParaRPr lang="en-VN"/>
          </a:p>
        </p:txBody>
      </p:sp>
      <p:sp>
        <p:nvSpPr>
          <p:cNvPr id="3" name="TextBox 3"/>
          <p:cNvSpPr txBox="1"/>
          <p:nvPr/>
        </p:nvSpPr>
        <p:spPr>
          <a:xfrm>
            <a:off x="245767" y="1384532"/>
            <a:ext cx="17674249" cy="6397649"/>
          </a:xfrm>
          <a:prstGeom prst="rect">
            <a:avLst/>
          </a:prstGeom>
        </p:spPr>
        <p:txBody>
          <a:bodyPr lIns="0" tIns="0" rIns="0" bIns="0" rtlCol="0" anchor="t">
            <a:spAutoFit/>
          </a:bodyPr>
          <a:lstStyle/>
          <a:p>
            <a:pPr algn="ctr">
              <a:lnSpc>
                <a:spcPts val="5599"/>
              </a:lnSpc>
            </a:pPr>
            <a:r>
              <a:rPr lang="en-US" sz="3999" b="1" dirty="0">
                <a:solidFill>
                  <a:srgbClr val="000000"/>
                </a:solidFill>
                <a:latin typeface="Asap Bold"/>
                <a:ea typeface="Asap Bold"/>
                <a:cs typeface="Asap Bold"/>
                <a:sym typeface="Asap Bold"/>
              </a:rPr>
              <a:t>Các </a:t>
            </a:r>
            <a:r>
              <a:rPr lang="en-US" sz="3999" b="1" dirty="0" err="1">
                <a:solidFill>
                  <a:srgbClr val="000000"/>
                </a:solidFill>
                <a:latin typeface="Asap Bold"/>
                <a:ea typeface="Asap Bold"/>
                <a:cs typeface="Asap Bold"/>
                <a:sym typeface="Asap Bold"/>
              </a:rPr>
              <a:t>bước</a:t>
            </a:r>
            <a:r>
              <a:rPr lang="en-US" sz="3999" b="1" dirty="0">
                <a:solidFill>
                  <a:srgbClr val="000000"/>
                </a:solidFill>
                <a:latin typeface="Asap Bold"/>
                <a:ea typeface="Asap Bold"/>
                <a:cs typeface="Asap Bold"/>
                <a:sym typeface="Asap Bold"/>
              </a:rPr>
              <a:t> </a:t>
            </a:r>
            <a:r>
              <a:rPr lang="en-US" sz="3999" b="1" dirty="0" err="1">
                <a:solidFill>
                  <a:srgbClr val="000000"/>
                </a:solidFill>
                <a:latin typeface="Asap Bold"/>
                <a:ea typeface="Asap Bold"/>
                <a:cs typeface="Asap Bold"/>
                <a:sym typeface="Asap Bold"/>
              </a:rPr>
              <a:t>thực</a:t>
            </a:r>
            <a:r>
              <a:rPr lang="en-US" sz="3999" b="1" dirty="0">
                <a:solidFill>
                  <a:srgbClr val="000000"/>
                </a:solidFill>
                <a:latin typeface="Asap Bold"/>
                <a:ea typeface="Asap Bold"/>
                <a:cs typeface="Asap Bold"/>
                <a:sym typeface="Asap Bold"/>
              </a:rPr>
              <a:t> </a:t>
            </a:r>
            <a:r>
              <a:rPr lang="en-US" sz="3999" b="1" dirty="0" err="1">
                <a:solidFill>
                  <a:srgbClr val="000000"/>
                </a:solidFill>
                <a:latin typeface="Asap Bold"/>
                <a:ea typeface="Asap Bold"/>
                <a:cs typeface="Asap Bold"/>
                <a:sym typeface="Asap Bold"/>
              </a:rPr>
              <a:t>hiện</a:t>
            </a:r>
            <a:endParaRPr lang="en-US" sz="3999" b="1" dirty="0">
              <a:solidFill>
                <a:srgbClr val="000000"/>
              </a:solidFill>
              <a:latin typeface="Asap Bold"/>
              <a:ea typeface="Asap Bold"/>
              <a:cs typeface="Asap Bold"/>
              <a:sym typeface="Asap Bold"/>
            </a:endParaRPr>
          </a:p>
          <a:p>
            <a:pPr marL="431799" lvl="1" algn="l">
              <a:lnSpc>
                <a:spcPts val="5599"/>
              </a:lnSpc>
            </a:pPr>
            <a:r>
              <a:rPr lang="en-US" sz="3999" dirty="0">
                <a:solidFill>
                  <a:srgbClr val="000000"/>
                </a:solidFill>
                <a:latin typeface="Asap"/>
                <a:ea typeface="Asap"/>
                <a:cs typeface="Asap"/>
                <a:sym typeface="Asap"/>
              </a:rPr>
              <a:t>1. </a:t>
            </a:r>
            <a:r>
              <a:rPr lang="en-US" sz="3999" dirty="0" err="1">
                <a:solidFill>
                  <a:srgbClr val="000000"/>
                </a:solidFill>
                <a:latin typeface="Asap"/>
                <a:ea typeface="Asap"/>
                <a:cs typeface="Asap"/>
                <a:sym typeface="Asap"/>
              </a:rPr>
              <a:t>Xác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định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điểm</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nút</a:t>
            </a:r>
            <a:r>
              <a:rPr lang="en-US" sz="3999" dirty="0">
                <a:solidFill>
                  <a:srgbClr val="000000"/>
                </a:solidFill>
                <a:latin typeface="Asap"/>
                <a:ea typeface="Asap"/>
                <a:cs typeface="Asap"/>
                <a:sym typeface="Asap"/>
              </a:rPr>
              <a:t>: Chia </a:t>
            </a:r>
            <a:r>
              <a:rPr lang="en-US" sz="3999" dirty="0" err="1">
                <a:solidFill>
                  <a:srgbClr val="000000"/>
                </a:solidFill>
                <a:latin typeface="Asap"/>
                <a:ea typeface="Asap"/>
                <a:cs typeface="Asap"/>
                <a:sym typeface="Asap"/>
              </a:rPr>
              <a:t>dữ</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liệu</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thành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đoạn</a:t>
            </a:r>
            <a:r>
              <a:rPr lang="en-US" sz="3999" dirty="0">
                <a:solidFill>
                  <a:srgbClr val="000000"/>
                </a:solidFill>
                <a:latin typeface="Asap"/>
                <a:ea typeface="Asap"/>
                <a:cs typeface="Asap"/>
                <a:sym typeface="Asap"/>
              </a:rPr>
              <a:t>              .</a:t>
            </a:r>
          </a:p>
          <a:p>
            <a:pPr marL="431799" lvl="1" algn="l">
              <a:lnSpc>
                <a:spcPts val="5599"/>
              </a:lnSpc>
            </a:pPr>
            <a:r>
              <a:rPr lang="en-US" sz="3999" dirty="0">
                <a:solidFill>
                  <a:srgbClr val="000000"/>
                </a:solidFill>
                <a:latin typeface="Asap"/>
                <a:ea typeface="Asap"/>
                <a:cs typeface="Asap"/>
                <a:sym typeface="Asap"/>
              </a:rPr>
              <a:t>2. </a:t>
            </a:r>
            <a:r>
              <a:rPr lang="en-US" sz="3999" dirty="0" err="1">
                <a:solidFill>
                  <a:srgbClr val="000000"/>
                </a:solidFill>
                <a:latin typeface="Asap"/>
                <a:ea typeface="Asap"/>
                <a:cs typeface="Asap"/>
                <a:sym typeface="Asap"/>
              </a:rPr>
              <a:t>Thiết</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lập</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hệ</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phương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trình</a:t>
            </a:r>
            <a:r>
              <a:rPr lang="en-US" sz="3999" dirty="0">
                <a:solidFill>
                  <a:srgbClr val="000000"/>
                </a:solidFill>
                <a:latin typeface="Asap"/>
                <a:ea typeface="Asap"/>
                <a:cs typeface="Asap"/>
                <a:sym typeface="Asap"/>
              </a:rPr>
              <a:t>:</a:t>
            </a:r>
          </a:p>
          <a:p>
            <a:pPr marL="863598" lvl="1" indent="-431799" algn="l">
              <a:lnSpc>
                <a:spcPts val="5599"/>
              </a:lnSpc>
              <a:buFont typeface="Arial"/>
              <a:buChar char="•"/>
            </a:pPr>
            <a:r>
              <a:rPr lang="en-US" sz="3999" dirty="0" err="1">
                <a:solidFill>
                  <a:srgbClr val="000000"/>
                </a:solidFill>
                <a:latin typeface="Asap"/>
                <a:ea typeface="Asap"/>
                <a:cs typeface="Asap"/>
                <a:sym typeface="Asap"/>
              </a:rPr>
              <a:t>Sử</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dụng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điều</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kiện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liên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tục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và</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điều</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kiện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biên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để</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thiết</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lập</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một</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hệ</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phương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trình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tuyến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tính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cho</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hệ</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số</a:t>
            </a:r>
            <a:r>
              <a:rPr lang="en-US" sz="3999" dirty="0">
                <a:solidFill>
                  <a:srgbClr val="000000"/>
                </a:solidFill>
                <a:latin typeface="Asap"/>
                <a:ea typeface="Asap"/>
                <a:cs typeface="Asap"/>
                <a:sym typeface="Asap"/>
              </a:rPr>
              <a:t>                .</a:t>
            </a:r>
          </a:p>
          <a:p>
            <a:pPr marL="431799" lvl="1" algn="l">
              <a:lnSpc>
                <a:spcPts val="5599"/>
              </a:lnSpc>
            </a:pPr>
            <a:r>
              <a:rPr lang="en-US" sz="3999" dirty="0">
                <a:solidFill>
                  <a:srgbClr val="000000"/>
                </a:solidFill>
                <a:latin typeface="Asap"/>
                <a:ea typeface="Asap"/>
                <a:cs typeface="Asap"/>
                <a:sym typeface="Asap"/>
              </a:rPr>
              <a:t>3. </a:t>
            </a:r>
            <a:r>
              <a:rPr lang="en-US" sz="3999" dirty="0" err="1">
                <a:solidFill>
                  <a:srgbClr val="000000"/>
                </a:solidFill>
                <a:latin typeface="Asap"/>
                <a:ea typeface="Asap"/>
                <a:cs typeface="Asap"/>
                <a:sym typeface="Asap"/>
              </a:rPr>
              <a:t>Giải</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hệ</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phương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trình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để</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tìm</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hệ</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số</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của</a:t>
            </a:r>
            <a:r>
              <a:rPr lang="en-US" sz="3999" dirty="0">
                <a:solidFill>
                  <a:srgbClr val="000000"/>
                </a:solidFill>
                <a:latin typeface="Asap"/>
                <a:ea typeface="Asap"/>
                <a:cs typeface="Asap"/>
                <a:sym typeface="Asap"/>
              </a:rPr>
              <a:t> spline.</a:t>
            </a:r>
          </a:p>
          <a:p>
            <a:pPr marL="431799" lvl="1" algn="l">
              <a:lnSpc>
                <a:spcPts val="5599"/>
              </a:lnSpc>
            </a:pPr>
            <a:r>
              <a:rPr lang="en-US" sz="3999" dirty="0">
                <a:solidFill>
                  <a:srgbClr val="000000"/>
                </a:solidFill>
                <a:latin typeface="Asap"/>
                <a:ea typeface="Asap"/>
                <a:cs typeface="Asap"/>
                <a:sym typeface="Asap"/>
              </a:rPr>
              <a:t>4. </a:t>
            </a:r>
            <a:r>
              <a:rPr lang="en-US" sz="3999" dirty="0" err="1">
                <a:solidFill>
                  <a:srgbClr val="000000"/>
                </a:solidFill>
                <a:latin typeface="Asap"/>
                <a:ea typeface="Asap"/>
                <a:cs typeface="Asap"/>
                <a:sym typeface="Asap"/>
              </a:rPr>
              <a:t>Xây</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dựng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hàm</a:t>
            </a:r>
            <a:r>
              <a:rPr lang="en-US" sz="3999" dirty="0">
                <a:solidFill>
                  <a:srgbClr val="000000"/>
                </a:solidFill>
                <a:latin typeface="Asap"/>
                <a:ea typeface="Asap"/>
                <a:cs typeface="Asap"/>
                <a:sym typeface="Asap"/>
              </a:rPr>
              <a:t> spline:</a:t>
            </a:r>
          </a:p>
          <a:p>
            <a:pPr marL="863598" lvl="1" indent="-431799" algn="l">
              <a:lnSpc>
                <a:spcPts val="5599"/>
              </a:lnSpc>
              <a:buFont typeface="Arial"/>
              <a:buChar char="•"/>
            </a:pP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Kết</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hợp</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các</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đoạn</a:t>
            </a:r>
            <a:r>
              <a:rPr lang="en-US" sz="3999" dirty="0">
                <a:solidFill>
                  <a:srgbClr val="000000"/>
                </a:solidFill>
                <a:latin typeface="Asap"/>
                <a:ea typeface="Asap"/>
                <a:cs typeface="Asap"/>
                <a:sym typeface="Asap"/>
              </a:rPr>
              <a:t> spline </a:t>
            </a:r>
            <a:r>
              <a:rPr lang="en-US" sz="3999" dirty="0" err="1">
                <a:solidFill>
                  <a:srgbClr val="000000"/>
                </a:solidFill>
                <a:latin typeface="Asap"/>
                <a:ea typeface="Asap"/>
                <a:cs typeface="Asap"/>
                <a:sym typeface="Asap"/>
              </a:rPr>
              <a:t>để</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tạo</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thành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đường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cong</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hoàn</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chỉnh</a:t>
            </a:r>
            <a:r>
              <a:rPr lang="en-US" sz="3999" dirty="0">
                <a:solidFill>
                  <a:srgbClr val="000000"/>
                </a:solidFill>
                <a:latin typeface="Asap"/>
                <a:ea typeface="Asap"/>
                <a:cs typeface="Asap"/>
                <a:sym typeface="Asap"/>
              </a:rPr>
              <a:t>.</a:t>
            </a:r>
          </a:p>
          <a:p>
            <a:pPr marL="431799" lvl="1" algn="l">
              <a:lnSpc>
                <a:spcPts val="5599"/>
              </a:lnSpc>
            </a:pPr>
            <a:r>
              <a:rPr lang="en-US" sz="3999" dirty="0">
                <a:solidFill>
                  <a:srgbClr val="000000"/>
                </a:solidFill>
                <a:latin typeface="Asap"/>
                <a:ea typeface="Asap"/>
                <a:cs typeface="Asap"/>
                <a:sym typeface="Asap"/>
              </a:rPr>
              <a:t>5. </a:t>
            </a:r>
            <a:r>
              <a:rPr lang="en-US" sz="3999" dirty="0" err="1">
                <a:solidFill>
                  <a:srgbClr val="000000"/>
                </a:solidFill>
                <a:latin typeface="Asap"/>
                <a:ea typeface="Asap"/>
                <a:cs typeface="Asap"/>
                <a:sym typeface="Asap"/>
              </a:rPr>
              <a:t>Tính</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giá</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trị</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nội</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suy</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tại</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điểm</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đã</a:t>
            </a:r>
            <a:r>
              <a:rPr lang="en-US" sz="3999" dirty="0">
                <a:solidFill>
                  <a:srgbClr val="000000"/>
                </a:solidFill>
                <a:latin typeface="Asap"/>
                <a:ea typeface="Asap"/>
                <a:cs typeface="Asap"/>
                <a:sym typeface="Asap"/>
              </a:rPr>
              <a:t> </a:t>
            </a:r>
            <a:r>
              <a:rPr lang="en-US" sz="3999" dirty="0" err="1">
                <a:solidFill>
                  <a:srgbClr val="000000"/>
                </a:solidFill>
                <a:latin typeface="Asap"/>
                <a:ea typeface="Asap"/>
                <a:cs typeface="Asap"/>
                <a:sym typeface="Asap"/>
              </a:rPr>
              <a:t>cho</a:t>
            </a:r>
            <a:r>
              <a:rPr lang="en-US" sz="3999" dirty="0">
                <a:solidFill>
                  <a:srgbClr val="000000"/>
                </a:solidFill>
                <a:latin typeface="Asap"/>
                <a:ea typeface="Asap"/>
                <a:cs typeface="Asap"/>
                <a:sym typeface="Asap"/>
              </a:rPr>
              <a:t> </a:t>
            </a:r>
          </a:p>
        </p:txBody>
      </p:sp>
      <p:sp>
        <p:nvSpPr>
          <p:cNvPr id="4" name="Freeform 4"/>
          <p:cNvSpPr/>
          <p:nvPr/>
        </p:nvSpPr>
        <p:spPr>
          <a:xfrm rot="-10800000">
            <a:off x="15911556" y="8703935"/>
            <a:ext cx="3546601" cy="3546601"/>
          </a:xfrm>
          <a:custGeom>
            <a:avLst/>
            <a:gdLst/>
            <a:ahLst/>
            <a:cxnLst/>
            <a:rect l="l" t="t" r="r" b="b"/>
            <a:pathLst>
              <a:path w="3546601" h="3546601">
                <a:moveTo>
                  <a:pt x="0" y="0"/>
                </a:moveTo>
                <a:lnTo>
                  <a:pt x="3546601" y="0"/>
                </a:lnTo>
                <a:lnTo>
                  <a:pt x="3546601" y="3546602"/>
                </a:lnTo>
                <a:lnTo>
                  <a:pt x="0" y="35466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p:cNvSpPr/>
          <p:nvPr/>
        </p:nvSpPr>
        <p:spPr>
          <a:xfrm>
            <a:off x="-1828800" y="8627587"/>
            <a:ext cx="5686657" cy="2957061"/>
          </a:xfrm>
          <a:custGeom>
            <a:avLst/>
            <a:gdLst/>
            <a:ahLst/>
            <a:cxnLst/>
            <a:rect l="l" t="t" r="r" b="b"/>
            <a:pathLst>
              <a:path w="5686657" h="2957061">
                <a:moveTo>
                  <a:pt x="0" y="0"/>
                </a:moveTo>
                <a:lnTo>
                  <a:pt x="5686656" y="0"/>
                </a:lnTo>
                <a:lnTo>
                  <a:pt x="5686656" y="2957061"/>
                </a:lnTo>
                <a:lnTo>
                  <a:pt x="0" y="295706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6" name="Freeform 6"/>
          <p:cNvSpPr/>
          <p:nvPr/>
        </p:nvSpPr>
        <p:spPr>
          <a:xfrm>
            <a:off x="16594556" y="-552907"/>
            <a:ext cx="2650922" cy="1855645"/>
          </a:xfrm>
          <a:custGeom>
            <a:avLst/>
            <a:gdLst/>
            <a:ahLst/>
            <a:cxnLst/>
            <a:rect l="l" t="t" r="r" b="b"/>
            <a:pathLst>
              <a:path w="2650922" h="1855645">
                <a:moveTo>
                  <a:pt x="0" y="0"/>
                </a:moveTo>
                <a:lnTo>
                  <a:pt x="2650922" y="0"/>
                </a:lnTo>
                <a:lnTo>
                  <a:pt x="2650922" y="1855646"/>
                </a:lnTo>
                <a:lnTo>
                  <a:pt x="0" y="185564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VN"/>
          </a:p>
        </p:txBody>
      </p:sp>
      <p:grpSp>
        <p:nvGrpSpPr>
          <p:cNvPr id="7" name="Group 7"/>
          <p:cNvGrpSpPr/>
          <p:nvPr/>
        </p:nvGrpSpPr>
        <p:grpSpPr>
          <a:xfrm>
            <a:off x="1269924" y="247745"/>
            <a:ext cx="15324632" cy="1054994"/>
            <a:chOff x="0" y="0"/>
            <a:chExt cx="20432843" cy="1406658"/>
          </a:xfrm>
        </p:grpSpPr>
        <p:grpSp>
          <p:nvGrpSpPr>
            <p:cNvPr id="8" name="Group 8"/>
            <p:cNvGrpSpPr/>
            <p:nvPr/>
          </p:nvGrpSpPr>
          <p:grpSpPr>
            <a:xfrm>
              <a:off x="0" y="0"/>
              <a:ext cx="20432843" cy="1406658"/>
              <a:chOff x="0" y="0"/>
              <a:chExt cx="4036117" cy="277858"/>
            </a:xfrm>
          </p:grpSpPr>
          <p:sp>
            <p:nvSpPr>
              <p:cNvPr id="9" name="Freeform 9"/>
              <p:cNvSpPr/>
              <p:nvPr/>
            </p:nvSpPr>
            <p:spPr>
              <a:xfrm>
                <a:off x="0" y="0"/>
                <a:ext cx="4036117" cy="277858"/>
              </a:xfrm>
              <a:custGeom>
                <a:avLst/>
                <a:gdLst/>
                <a:ahLst/>
                <a:cxnLst/>
                <a:rect l="l" t="t" r="r" b="b"/>
                <a:pathLst>
                  <a:path w="4036117" h="277858">
                    <a:moveTo>
                      <a:pt x="25765" y="0"/>
                    </a:moveTo>
                    <a:lnTo>
                      <a:pt x="4010352" y="0"/>
                    </a:lnTo>
                    <a:cubicBezTo>
                      <a:pt x="4024582" y="0"/>
                      <a:pt x="4036117" y="11535"/>
                      <a:pt x="4036117" y="25765"/>
                    </a:cubicBezTo>
                    <a:lnTo>
                      <a:pt x="4036117" y="252094"/>
                    </a:lnTo>
                    <a:cubicBezTo>
                      <a:pt x="4036117" y="266323"/>
                      <a:pt x="4024582" y="277858"/>
                      <a:pt x="4010352" y="277858"/>
                    </a:cubicBezTo>
                    <a:lnTo>
                      <a:pt x="25765" y="277858"/>
                    </a:lnTo>
                    <a:cubicBezTo>
                      <a:pt x="11535" y="277858"/>
                      <a:pt x="0" y="266323"/>
                      <a:pt x="0" y="252094"/>
                    </a:cubicBezTo>
                    <a:lnTo>
                      <a:pt x="0" y="25765"/>
                    </a:lnTo>
                    <a:cubicBezTo>
                      <a:pt x="0" y="11535"/>
                      <a:pt x="11535" y="0"/>
                      <a:pt x="25765" y="0"/>
                    </a:cubicBezTo>
                    <a:close/>
                  </a:path>
                </a:pathLst>
              </a:custGeom>
              <a:solidFill>
                <a:srgbClr val="003BAD"/>
              </a:solidFill>
            </p:spPr>
            <p:txBody>
              <a:bodyPr/>
              <a:lstStyle/>
              <a:p>
                <a:endParaRPr lang="en-VN"/>
              </a:p>
            </p:txBody>
          </p:sp>
          <p:sp>
            <p:nvSpPr>
              <p:cNvPr id="10" name="TextBox 10"/>
              <p:cNvSpPr txBox="1"/>
              <p:nvPr/>
            </p:nvSpPr>
            <p:spPr>
              <a:xfrm>
                <a:off x="0" y="-38100"/>
                <a:ext cx="4036117" cy="31595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82111" y="161886"/>
              <a:ext cx="20150732" cy="987637"/>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DFVN Camar"/>
                  <a:ea typeface="DFVN Camar"/>
                  <a:cs typeface="DFVN Camar"/>
                  <a:sym typeface="DFVN Camar"/>
                </a:rPr>
                <a:t>Các bước xây dựng chương trình </a:t>
              </a:r>
            </a:p>
          </p:txBody>
        </p:sp>
      </p:grpSp>
      <p:sp>
        <p:nvSpPr>
          <p:cNvPr id="12" name="Freeform 12"/>
          <p:cNvSpPr/>
          <p:nvPr/>
        </p:nvSpPr>
        <p:spPr>
          <a:xfrm>
            <a:off x="12649200" y="2100481"/>
            <a:ext cx="1552655" cy="808675"/>
          </a:xfrm>
          <a:custGeom>
            <a:avLst/>
            <a:gdLst/>
            <a:ahLst/>
            <a:cxnLst/>
            <a:rect l="l" t="t" r="r" b="b"/>
            <a:pathLst>
              <a:path w="1552655" h="808675">
                <a:moveTo>
                  <a:pt x="0" y="0"/>
                </a:moveTo>
                <a:lnTo>
                  <a:pt x="1552655" y="0"/>
                </a:lnTo>
                <a:lnTo>
                  <a:pt x="1552655" y="808674"/>
                </a:lnTo>
                <a:lnTo>
                  <a:pt x="0" y="808674"/>
                </a:lnTo>
                <a:lnTo>
                  <a:pt x="0" y="0"/>
                </a:lnTo>
                <a:close/>
              </a:path>
            </a:pathLst>
          </a:custGeom>
          <a:blipFill>
            <a:blip r:embed="rId10"/>
            <a:stretch>
              <a:fillRect/>
            </a:stretch>
          </a:blipFill>
        </p:spPr>
        <p:txBody>
          <a:bodyPr/>
          <a:lstStyle/>
          <a:p>
            <a:endParaRPr lang="en-VN"/>
          </a:p>
        </p:txBody>
      </p:sp>
      <p:sp>
        <p:nvSpPr>
          <p:cNvPr id="13" name="Freeform 13"/>
          <p:cNvSpPr/>
          <p:nvPr/>
        </p:nvSpPr>
        <p:spPr>
          <a:xfrm>
            <a:off x="7726440" y="4240879"/>
            <a:ext cx="1842063" cy="787292"/>
          </a:xfrm>
          <a:custGeom>
            <a:avLst/>
            <a:gdLst/>
            <a:ahLst/>
            <a:cxnLst/>
            <a:rect l="l" t="t" r="r" b="b"/>
            <a:pathLst>
              <a:path w="1842063" h="787292">
                <a:moveTo>
                  <a:pt x="0" y="0"/>
                </a:moveTo>
                <a:lnTo>
                  <a:pt x="1842063" y="0"/>
                </a:lnTo>
                <a:lnTo>
                  <a:pt x="1842063" y="787292"/>
                </a:lnTo>
                <a:lnTo>
                  <a:pt x="0" y="787292"/>
                </a:lnTo>
                <a:lnTo>
                  <a:pt x="0" y="0"/>
                </a:lnTo>
                <a:close/>
              </a:path>
            </a:pathLst>
          </a:custGeom>
          <a:blipFill>
            <a:blip r:embed="rId11"/>
            <a:stretch>
              <a:fillRect t="-1049" b="-1049"/>
            </a:stretch>
          </a:blipFill>
        </p:spPr>
        <p:txBody>
          <a:bodyPr/>
          <a:lstStyle/>
          <a:p>
            <a:endParaRPr lang="en-VN"/>
          </a:p>
        </p:txBody>
      </p:sp>
      <p:sp>
        <p:nvSpPr>
          <p:cNvPr id="14" name="Freeform 14"/>
          <p:cNvSpPr/>
          <p:nvPr/>
        </p:nvSpPr>
        <p:spPr>
          <a:xfrm>
            <a:off x="7389182" y="6988022"/>
            <a:ext cx="434173" cy="904527"/>
          </a:xfrm>
          <a:custGeom>
            <a:avLst/>
            <a:gdLst/>
            <a:ahLst/>
            <a:cxnLst/>
            <a:rect l="l" t="t" r="r" b="b"/>
            <a:pathLst>
              <a:path w="434173" h="904527">
                <a:moveTo>
                  <a:pt x="0" y="0"/>
                </a:moveTo>
                <a:lnTo>
                  <a:pt x="434174" y="0"/>
                </a:lnTo>
                <a:lnTo>
                  <a:pt x="434174" y="904528"/>
                </a:lnTo>
                <a:lnTo>
                  <a:pt x="0" y="904528"/>
                </a:lnTo>
                <a:lnTo>
                  <a:pt x="0" y="0"/>
                </a:lnTo>
                <a:close/>
              </a:path>
            </a:pathLst>
          </a:custGeom>
          <a:blipFill>
            <a:blip r:embed="rId12"/>
            <a:stretch>
              <a:fillRect/>
            </a:stretch>
          </a:blipFill>
        </p:spPr>
        <p:txBody>
          <a:bodyPr/>
          <a:lstStyle/>
          <a:p>
            <a:endParaRPr lang="en-V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222" b="-34222"/>
            </a:stretch>
          </a:blipFill>
        </p:spPr>
        <p:txBody>
          <a:bodyPr/>
          <a:lstStyle/>
          <a:p>
            <a:endParaRPr lang="en-VN"/>
          </a:p>
        </p:txBody>
      </p:sp>
      <p:sp>
        <p:nvSpPr>
          <p:cNvPr id="3" name="Freeform 3"/>
          <p:cNvSpPr/>
          <p:nvPr/>
        </p:nvSpPr>
        <p:spPr>
          <a:xfrm>
            <a:off x="16594556" y="-552907"/>
            <a:ext cx="2650922" cy="1855645"/>
          </a:xfrm>
          <a:custGeom>
            <a:avLst/>
            <a:gdLst/>
            <a:ahLst/>
            <a:cxnLst/>
            <a:rect l="l" t="t" r="r" b="b"/>
            <a:pathLst>
              <a:path w="2650922" h="1855645">
                <a:moveTo>
                  <a:pt x="0" y="0"/>
                </a:moveTo>
                <a:lnTo>
                  <a:pt x="2650922" y="0"/>
                </a:lnTo>
                <a:lnTo>
                  <a:pt x="2650922" y="1855646"/>
                </a:lnTo>
                <a:lnTo>
                  <a:pt x="0" y="185564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grpSp>
        <p:nvGrpSpPr>
          <p:cNvPr id="4" name="Group 4"/>
          <p:cNvGrpSpPr/>
          <p:nvPr/>
        </p:nvGrpSpPr>
        <p:grpSpPr>
          <a:xfrm>
            <a:off x="1269924" y="238220"/>
            <a:ext cx="15324632" cy="1054994"/>
            <a:chOff x="0" y="0"/>
            <a:chExt cx="20432843" cy="1406658"/>
          </a:xfrm>
        </p:grpSpPr>
        <p:grpSp>
          <p:nvGrpSpPr>
            <p:cNvPr id="5" name="Group 5"/>
            <p:cNvGrpSpPr/>
            <p:nvPr/>
          </p:nvGrpSpPr>
          <p:grpSpPr>
            <a:xfrm>
              <a:off x="0" y="0"/>
              <a:ext cx="20432843" cy="1406658"/>
              <a:chOff x="0" y="0"/>
              <a:chExt cx="4036117" cy="277858"/>
            </a:xfrm>
          </p:grpSpPr>
          <p:sp>
            <p:nvSpPr>
              <p:cNvPr id="6" name="Freeform 6"/>
              <p:cNvSpPr/>
              <p:nvPr/>
            </p:nvSpPr>
            <p:spPr>
              <a:xfrm>
                <a:off x="0" y="0"/>
                <a:ext cx="4036117" cy="277858"/>
              </a:xfrm>
              <a:custGeom>
                <a:avLst/>
                <a:gdLst/>
                <a:ahLst/>
                <a:cxnLst/>
                <a:rect l="l" t="t" r="r" b="b"/>
                <a:pathLst>
                  <a:path w="4036117" h="277858">
                    <a:moveTo>
                      <a:pt x="25765" y="0"/>
                    </a:moveTo>
                    <a:lnTo>
                      <a:pt x="4010352" y="0"/>
                    </a:lnTo>
                    <a:cubicBezTo>
                      <a:pt x="4024582" y="0"/>
                      <a:pt x="4036117" y="11535"/>
                      <a:pt x="4036117" y="25765"/>
                    </a:cubicBezTo>
                    <a:lnTo>
                      <a:pt x="4036117" y="252094"/>
                    </a:lnTo>
                    <a:cubicBezTo>
                      <a:pt x="4036117" y="266323"/>
                      <a:pt x="4024582" y="277858"/>
                      <a:pt x="4010352" y="277858"/>
                    </a:cubicBezTo>
                    <a:lnTo>
                      <a:pt x="25765" y="277858"/>
                    </a:lnTo>
                    <a:cubicBezTo>
                      <a:pt x="11535" y="277858"/>
                      <a:pt x="0" y="266323"/>
                      <a:pt x="0" y="252094"/>
                    </a:cubicBezTo>
                    <a:lnTo>
                      <a:pt x="0" y="25765"/>
                    </a:lnTo>
                    <a:cubicBezTo>
                      <a:pt x="0" y="11535"/>
                      <a:pt x="11535" y="0"/>
                      <a:pt x="25765" y="0"/>
                    </a:cubicBezTo>
                    <a:close/>
                  </a:path>
                </a:pathLst>
              </a:custGeom>
              <a:solidFill>
                <a:srgbClr val="003BAD"/>
              </a:solidFill>
            </p:spPr>
            <p:txBody>
              <a:bodyPr/>
              <a:lstStyle/>
              <a:p>
                <a:endParaRPr lang="en-VN"/>
              </a:p>
            </p:txBody>
          </p:sp>
          <p:sp>
            <p:nvSpPr>
              <p:cNvPr id="7" name="TextBox 7"/>
              <p:cNvSpPr txBox="1"/>
              <p:nvPr/>
            </p:nvSpPr>
            <p:spPr>
              <a:xfrm>
                <a:off x="0" y="-38100"/>
                <a:ext cx="4036117" cy="31595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82111" y="161886"/>
              <a:ext cx="20150732" cy="987637"/>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DFVN Camar"/>
                  <a:ea typeface="DFVN Camar"/>
                  <a:cs typeface="DFVN Camar"/>
                  <a:sym typeface="DFVN Camar"/>
                </a:rPr>
                <a:t>Các bước xây dựng chương trình </a:t>
              </a:r>
            </a:p>
          </p:txBody>
        </p:sp>
      </p:grpSp>
      <p:grpSp>
        <p:nvGrpSpPr>
          <p:cNvPr id="9" name="Group 9"/>
          <p:cNvGrpSpPr/>
          <p:nvPr/>
        </p:nvGrpSpPr>
        <p:grpSpPr>
          <a:xfrm>
            <a:off x="202701" y="3658678"/>
            <a:ext cx="18085299" cy="6334499"/>
            <a:chOff x="270268" y="-73658"/>
            <a:chExt cx="24113732" cy="8445998"/>
          </a:xfrm>
        </p:grpSpPr>
        <p:sp>
          <p:nvSpPr>
            <p:cNvPr id="10" name="Freeform 10"/>
            <p:cNvSpPr/>
            <p:nvPr/>
          </p:nvSpPr>
          <p:spPr>
            <a:xfrm>
              <a:off x="3102076" y="2029729"/>
              <a:ext cx="795729" cy="909404"/>
            </a:xfrm>
            <a:custGeom>
              <a:avLst/>
              <a:gdLst/>
              <a:ahLst/>
              <a:cxnLst/>
              <a:rect l="l" t="t" r="r" b="b"/>
              <a:pathLst>
                <a:path w="795729" h="909404">
                  <a:moveTo>
                    <a:pt x="0" y="0"/>
                  </a:moveTo>
                  <a:lnTo>
                    <a:pt x="795729" y="0"/>
                  </a:lnTo>
                  <a:lnTo>
                    <a:pt x="795729" y="909405"/>
                  </a:lnTo>
                  <a:lnTo>
                    <a:pt x="0" y="9094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11" name="TextBox 11"/>
            <p:cNvSpPr txBox="1"/>
            <p:nvPr/>
          </p:nvSpPr>
          <p:spPr>
            <a:xfrm>
              <a:off x="270268" y="-73658"/>
              <a:ext cx="7255073" cy="783166"/>
            </a:xfrm>
            <a:prstGeom prst="rect">
              <a:avLst/>
            </a:prstGeom>
          </p:spPr>
          <p:txBody>
            <a:bodyPr lIns="0" tIns="0" rIns="0" bIns="0" rtlCol="0" anchor="t">
              <a:spAutoFit/>
            </a:bodyPr>
            <a:lstStyle/>
            <a:p>
              <a:pPr algn="ctr">
                <a:lnSpc>
                  <a:spcPts val="4900"/>
                </a:lnSpc>
                <a:spcBef>
                  <a:spcPct val="0"/>
                </a:spcBef>
              </a:pPr>
              <a:r>
                <a:rPr lang="en-US" sz="3500" b="1" dirty="0" err="1">
                  <a:solidFill>
                    <a:srgbClr val="000000"/>
                  </a:solidFill>
                  <a:latin typeface="Cabin"/>
                  <a:ea typeface="Cabin"/>
                  <a:cs typeface="Cabin"/>
                  <a:sym typeface="Cabin"/>
                </a:rPr>
                <a:t>Bước</a:t>
              </a:r>
              <a:r>
                <a:rPr lang="en-US" sz="3500" b="1" dirty="0">
                  <a:solidFill>
                    <a:srgbClr val="000000"/>
                  </a:solidFill>
                  <a:latin typeface="Cabin"/>
                  <a:ea typeface="Cabin"/>
                  <a:cs typeface="Cabin"/>
                  <a:sym typeface="Cabin"/>
                </a:rPr>
                <a:t> 1: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khoảng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cách</a:t>
              </a:r>
              <a:r>
                <a:rPr lang="en-US" sz="3500" dirty="0">
                  <a:solidFill>
                    <a:srgbClr val="000000"/>
                  </a:solidFill>
                  <a:latin typeface="Cabin"/>
                  <a:ea typeface="Cabin"/>
                  <a:cs typeface="Cabin"/>
                  <a:sym typeface="Cabin"/>
                </a:rPr>
                <a:t> </a:t>
              </a:r>
            </a:p>
          </p:txBody>
        </p:sp>
        <p:sp>
          <p:nvSpPr>
            <p:cNvPr id="12" name="Freeform 12"/>
            <p:cNvSpPr/>
            <p:nvPr/>
          </p:nvSpPr>
          <p:spPr>
            <a:xfrm>
              <a:off x="7497397" y="0"/>
              <a:ext cx="8824511" cy="709508"/>
            </a:xfrm>
            <a:custGeom>
              <a:avLst/>
              <a:gdLst/>
              <a:ahLst/>
              <a:cxnLst/>
              <a:rect l="l" t="t" r="r" b="b"/>
              <a:pathLst>
                <a:path w="8824511" h="709508">
                  <a:moveTo>
                    <a:pt x="0" y="0"/>
                  </a:moveTo>
                  <a:lnTo>
                    <a:pt x="8824511" y="0"/>
                  </a:lnTo>
                  <a:lnTo>
                    <a:pt x="8824511" y="709508"/>
                  </a:lnTo>
                  <a:lnTo>
                    <a:pt x="0" y="709508"/>
                  </a:lnTo>
                  <a:lnTo>
                    <a:pt x="0" y="0"/>
                  </a:lnTo>
                  <a:close/>
                </a:path>
              </a:pathLst>
            </a:custGeom>
            <a:blipFill>
              <a:blip r:embed="rId7"/>
              <a:stretch>
                <a:fillRect/>
              </a:stretch>
            </a:blipFill>
          </p:spPr>
          <p:txBody>
            <a:bodyPr/>
            <a:lstStyle/>
            <a:p>
              <a:endParaRPr lang="en-VN"/>
            </a:p>
          </p:txBody>
        </p:sp>
        <p:sp>
          <p:nvSpPr>
            <p:cNvPr id="13" name="Freeform 13"/>
            <p:cNvSpPr/>
            <p:nvPr/>
          </p:nvSpPr>
          <p:spPr>
            <a:xfrm>
              <a:off x="7542606" y="709508"/>
              <a:ext cx="12485846" cy="1297231"/>
            </a:xfrm>
            <a:custGeom>
              <a:avLst/>
              <a:gdLst/>
              <a:ahLst/>
              <a:cxnLst/>
              <a:rect l="l" t="t" r="r" b="b"/>
              <a:pathLst>
                <a:path w="12485846" h="1297231">
                  <a:moveTo>
                    <a:pt x="0" y="0"/>
                  </a:moveTo>
                  <a:lnTo>
                    <a:pt x="12485846" y="0"/>
                  </a:lnTo>
                  <a:lnTo>
                    <a:pt x="12485846" y="1297231"/>
                  </a:lnTo>
                  <a:lnTo>
                    <a:pt x="0" y="1297231"/>
                  </a:lnTo>
                  <a:lnTo>
                    <a:pt x="0" y="0"/>
                  </a:lnTo>
                  <a:close/>
                </a:path>
              </a:pathLst>
            </a:custGeom>
            <a:blipFill>
              <a:blip r:embed="rId8"/>
              <a:stretch>
                <a:fillRect/>
              </a:stretch>
            </a:blipFill>
          </p:spPr>
          <p:txBody>
            <a:bodyPr/>
            <a:lstStyle/>
            <a:p>
              <a:endParaRPr lang="en-VN"/>
            </a:p>
          </p:txBody>
        </p:sp>
        <p:sp>
          <p:nvSpPr>
            <p:cNvPr id="14" name="Freeform 14"/>
            <p:cNvSpPr/>
            <p:nvPr/>
          </p:nvSpPr>
          <p:spPr>
            <a:xfrm>
              <a:off x="6846911" y="2833300"/>
              <a:ext cx="12260273" cy="1073893"/>
            </a:xfrm>
            <a:custGeom>
              <a:avLst/>
              <a:gdLst/>
              <a:ahLst/>
              <a:cxnLst/>
              <a:rect l="l" t="t" r="r" b="b"/>
              <a:pathLst>
                <a:path w="12260273" h="1073893">
                  <a:moveTo>
                    <a:pt x="0" y="0"/>
                  </a:moveTo>
                  <a:lnTo>
                    <a:pt x="12260273" y="0"/>
                  </a:lnTo>
                  <a:lnTo>
                    <a:pt x="12260273" y="1073893"/>
                  </a:lnTo>
                  <a:lnTo>
                    <a:pt x="0" y="1073893"/>
                  </a:lnTo>
                  <a:lnTo>
                    <a:pt x="0" y="0"/>
                  </a:lnTo>
                  <a:close/>
                </a:path>
              </a:pathLst>
            </a:custGeom>
            <a:blipFill>
              <a:blip r:embed="rId9"/>
              <a:stretch>
                <a:fillRect/>
              </a:stretch>
            </a:blipFill>
          </p:spPr>
          <p:txBody>
            <a:bodyPr/>
            <a:lstStyle/>
            <a:p>
              <a:endParaRPr lang="en-VN"/>
            </a:p>
          </p:txBody>
        </p:sp>
        <p:sp>
          <p:nvSpPr>
            <p:cNvPr id="15" name="Freeform 15"/>
            <p:cNvSpPr/>
            <p:nvPr/>
          </p:nvSpPr>
          <p:spPr>
            <a:xfrm>
              <a:off x="21648024" y="3019485"/>
              <a:ext cx="2141718" cy="580049"/>
            </a:xfrm>
            <a:custGeom>
              <a:avLst/>
              <a:gdLst/>
              <a:ahLst/>
              <a:cxnLst/>
              <a:rect l="l" t="t" r="r" b="b"/>
              <a:pathLst>
                <a:path w="2141718" h="580049">
                  <a:moveTo>
                    <a:pt x="0" y="0"/>
                  </a:moveTo>
                  <a:lnTo>
                    <a:pt x="2141718" y="0"/>
                  </a:lnTo>
                  <a:lnTo>
                    <a:pt x="2141718" y="580049"/>
                  </a:lnTo>
                  <a:lnTo>
                    <a:pt x="0" y="580049"/>
                  </a:lnTo>
                  <a:lnTo>
                    <a:pt x="0" y="0"/>
                  </a:lnTo>
                  <a:close/>
                </a:path>
              </a:pathLst>
            </a:custGeom>
            <a:blipFill>
              <a:blip r:embed="rId10"/>
              <a:stretch>
                <a:fillRect/>
              </a:stretch>
            </a:blipFill>
          </p:spPr>
          <p:txBody>
            <a:bodyPr/>
            <a:lstStyle/>
            <a:p>
              <a:endParaRPr lang="en-VN"/>
            </a:p>
          </p:txBody>
        </p:sp>
        <p:sp>
          <p:nvSpPr>
            <p:cNvPr id="16" name="Freeform 16"/>
            <p:cNvSpPr/>
            <p:nvPr/>
          </p:nvSpPr>
          <p:spPr>
            <a:xfrm>
              <a:off x="270268" y="3840834"/>
              <a:ext cx="4282166" cy="618535"/>
            </a:xfrm>
            <a:custGeom>
              <a:avLst/>
              <a:gdLst/>
              <a:ahLst/>
              <a:cxnLst/>
              <a:rect l="l" t="t" r="r" b="b"/>
              <a:pathLst>
                <a:path w="4282166" h="618535">
                  <a:moveTo>
                    <a:pt x="0" y="0"/>
                  </a:moveTo>
                  <a:lnTo>
                    <a:pt x="4282166" y="0"/>
                  </a:lnTo>
                  <a:lnTo>
                    <a:pt x="4282166" y="618535"/>
                  </a:lnTo>
                  <a:lnTo>
                    <a:pt x="0" y="618535"/>
                  </a:lnTo>
                  <a:lnTo>
                    <a:pt x="0" y="0"/>
                  </a:lnTo>
                  <a:close/>
                </a:path>
              </a:pathLst>
            </a:custGeom>
            <a:blipFill>
              <a:blip r:embed="rId11"/>
              <a:stretch>
                <a:fillRect/>
              </a:stretch>
            </a:blipFill>
          </p:spPr>
          <p:txBody>
            <a:bodyPr/>
            <a:lstStyle/>
            <a:p>
              <a:endParaRPr lang="en-VN"/>
            </a:p>
          </p:txBody>
        </p:sp>
        <p:sp>
          <p:nvSpPr>
            <p:cNvPr id="17" name="Freeform 17"/>
            <p:cNvSpPr/>
            <p:nvPr/>
          </p:nvSpPr>
          <p:spPr>
            <a:xfrm>
              <a:off x="4868352" y="3792861"/>
              <a:ext cx="1978559" cy="714480"/>
            </a:xfrm>
            <a:custGeom>
              <a:avLst/>
              <a:gdLst/>
              <a:ahLst/>
              <a:cxnLst/>
              <a:rect l="l" t="t" r="r" b="b"/>
              <a:pathLst>
                <a:path w="1978559" h="714480">
                  <a:moveTo>
                    <a:pt x="0" y="0"/>
                  </a:moveTo>
                  <a:lnTo>
                    <a:pt x="1978559" y="0"/>
                  </a:lnTo>
                  <a:lnTo>
                    <a:pt x="1978559" y="714480"/>
                  </a:lnTo>
                  <a:lnTo>
                    <a:pt x="0" y="714480"/>
                  </a:lnTo>
                  <a:lnTo>
                    <a:pt x="0" y="0"/>
                  </a:lnTo>
                  <a:close/>
                </a:path>
              </a:pathLst>
            </a:custGeom>
            <a:blipFill>
              <a:blip r:embed="rId12"/>
              <a:stretch>
                <a:fillRect/>
              </a:stretch>
            </a:blipFill>
          </p:spPr>
          <p:txBody>
            <a:bodyPr/>
            <a:lstStyle/>
            <a:p>
              <a:endParaRPr lang="en-VN"/>
            </a:p>
          </p:txBody>
        </p:sp>
        <p:sp>
          <p:nvSpPr>
            <p:cNvPr id="18" name="Freeform 18"/>
            <p:cNvSpPr/>
            <p:nvPr/>
          </p:nvSpPr>
          <p:spPr>
            <a:xfrm>
              <a:off x="7164411" y="3760685"/>
              <a:ext cx="1321007" cy="746656"/>
            </a:xfrm>
            <a:custGeom>
              <a:avLst/>
              <a:gdLst/>
              <a:ahLst/>
              <a:cxnLst/>
              <a:rect l="l" t="t" r="r" b="b"/>
              <a:pathLst>
                <a:path w="1321007" h="746656">
                  <a:moveTo>
                    <a:pt x="0" y="0"/>
                  </a:moveTo>
                  <a:lnTo>
                    <a:pt x="1321007" y="0"/>
                  </a:lnTo>
                  <a:lnTo>
                    <a:pt x="1321007" y="746656"/>
                  </a:lnTo>
                  <a:lnTo>
                    <a:pt x="0" y="746656"/>
                  </a:lnTo>
                  <a:lnTo>
                    <a:pt x="0" y="0"/>
                  </a:lnTo>
                  <a:close/>
                </a:path>
              </a:pathLst>
            </a:custGeom>
            <a:blipFill>
              <a:blip r:embed="rId13"/>
              <a:stretch>
                <a:fillRect/>
              </a:stretch>
            </a:blipFill>
          </p:spPr>
          <p:txBody>
            <a:bodyPr/>
            <a:lstStyle/>
            <a:p>
              <a:endParaRPr lang="en-VN"/>
            </a:p>
          </p:txBody>
        </p:sp>
        <p:sp>
          <p:nvSpPr>
            <p:cNvPr id="19" name="Freeform 19"/>
            <p:cNvSpPr/>
            <p:nvPr/>
          </p:nvSpPr>
          <p:spPr>
            <a:xfrm>
              <a:off x="8530782" y="3760685"/>
              <a:ext cx="631786" cy="746656"/>
            </a:xfrm>
            <a:custGeom>
              <a:avLst/>
              <a:gdLst/>
              <a:ahLst/>
              <a:cxnLst/>
              <a:rect l="l" t="t" r="r" b="b"/>
              <a:pathLst>
                <a:path w="631786" h="746656">
                  <a:moveTo>
                    <a:pt x="0" y="0"/>
                  </a:moveTo>
                  <a:lnTo>
                    <a:pt x="631786" y="0"/>
                  </a:lnTo>
                  <a:lnTo>
                    <a:pt x="631786" y="746656"/>
                  </a:lnTo>
                  <a:lnTo>
                    <a:pt x="0" y="746656"/>
                  </a:lnTo>
                  <a:lnTo>
                    <a:pt x="0" y="0"/>
                  </a:lnTo>
                  <a:close/>
                </a:path>
              </a:pathLst>
            </a:custGeom>
            <a:blipFill>
              <a:blip r:embed="rId14"/>
              <a:stretch>
                <a:fillRect/>
              </a:stretch>
            </a:blipFill>
          </p:spPr>
          <p:txBody>
            <a:bodyPr/>
            <a:lstStyle/>
            <a:p>
              <a:endParaRPr lang="en-VN"/>
            </a:p>
          </p:txBody>
        </p:sp>
        <p:sp>
          <p:nvSpPr>
            <p:cNvPr id="20" name="TextBox 20"/>
            <p:cNvSpPr txBox="1"/>
            <p:nvPr/>
          </p:nvSpPr>
          <p:spPr>
            <a:xfrm>
              <a:off x="270268" y="999539"/>
              <a:ext cx="7272338" cy="783166"/>
            </a:xfrm>
            <a:prstGeom prst="rect">
              <a:avLst/>
            </a:prstGeom>
          </p:spPr>
          <p:txBody>
            <a:bodyPr lIns="0" tIns="0" rIns="0" bIns="0" rtlCol="0" anchor="t">
              <a:spAutoFit/>
            </a:bodyPr>
            <a:lstStyle/>
            <a:p>
              <a:pPr algn="ctr">
                <a:lnSpc>
                  <a:spcPts val="4900"/>
                </a:lnSpc>
                <a:spcBef>
                  <a:spcPct val="0"/>
                </a:spcBef>
              </a:pPr>
              <a:r>
                <a:rPr lang="en-US" sz="3500" b="1" dirty="0" err="1">
                  <a:solidFill>
                    <a:srgbClr val="000000"/>
                  </a:solidFill>
                  <a:latin typeface="Cabin"/>
                  <a:ea typeface="Cabin"/>
                  <a:cs typeface="Cabin"/>
                  <a:sym typeface="Cabin"/>
                </a:rPr>
                <a:t>Bước</a:t>
              </a:r>
              <a:r>
                <a:rPr lang="en-US" sz="3500" b="1" dirty="0">
                  <a:solidFill>
                    <a:srgbClr val="000000"/>
                  </a:solidFill>
                  <a:latin typeface="Cabin"/>
                  <a:ea typeface="Cabin"/>
                  <a:cs typeface="Cabin"/>
                  <a:sym typeface="Cabin"/>
                </a:rPr>
                <a:t> 2: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số</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trung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gian</a:t>
              </a:r>
              <a:r>
                <a:rPr lang="en-US" sz="3500" dirty="0">
                  <a:solidFill>
                    <a:srgbClr val="000000"/>
                  </a:solidFill>
                  <a:latin typeface="Cabin"/>
                  <a:ea typeface="Cabin"/>
                  <a:cs typeface="Cabin"/>
                  <a:sym typeface="Cabin"/>
                </a:rPr>
                <a:t> </a:t>
              </a:r>
            </a:p>
          </p:txBody>
        </p:sp>
        <p:sp>
          <p:nvSpPr>
            <p:cNvPr id="21" name="TextBox 21"/>
            <p:cNvSpPr txBox="1"/>
            <p:nvPr/>
          </p:nvSpPr>
          <p:spPr>
            <a:xfrm>
              <a:off x="270268" y="1990867"/>
              <a:ext cx="20109939" cy="1608666"/>
            </a:xfrm>
            <a:prstGeom prst="rect">
              <a:avLst/>
            </a:prstGeom>
          </p:spPr>
          <p:txBody>
            <a:bodyPr lIns="0" tIns="0" rIns="0" bIns="0" rtlCol="0" anchor="t">
              <a:spAutoFit/>
            </a:bodyPr>
            <a:lstStyle/>
            <a:p>
              <a:pPr algn="l">
                <a:lnSpc>
                  <a:spcPts val="4900"/>
                </a:lnSpc>
                <a:spcBef>
                  <a:spcPct val="0"/>
                </a:spcBef>
              </a:pPr>
              <a:r>
                <a:rPr lang="en-US" sz="3500" b="1" dirty="0" err="1">
                  <a:solidFill>
                    <a:srgbClr val="000000"/>
                  </a:solidFill>
                  <a:latin typeface="Cabin"/>
                  <a:ea typeface="Cabin"/>
                  <a:cs typeface="Cabin"/>
                  <a:sym typeface="Cabin"/>
                </a:rPr>
                <a:t>Bước</a:t>
              </a:r>
              <a:r>
                <a:rPr lang="en-US" sz="3500" b="1" dirty="0">
                  <a:solidFill>
                    <a:srgbClr val="000000"/>
                  </a:solidFill>
                  <a:latin typeface="Cabin"/>
                  <a:ea typeface="Cabin"/>
                  <a:cs typeface="Cabin"/>
                  <a:sym typeface="Cabin"/>
                </a:rPr>
                <a:t> 3: </a:t>
              </a:r>
              <a:r>
                <a:rPr lang="en-US" sz="3500" dirty="0" err="1">
                  <a:solidFill>
                    <a:srgbClr val="000000"/>
                  </a:solidFill>
                  <a:latin typeface="Cabin"/>
                  <a:ea typeface="Cabin"/>
                  <a:cs typeface="Cabin"/>
                  <a:sym typeface="Cabin"/>
                </a:rPr>
                <a:t>Thiết</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lập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phương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trình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đường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chéo</a:t>
              </a:r>
              <a:endParaRPr lang="en-US" sz="3500" dirty="0">
                <a:solidFill>
                  <a:srgbClr val="000000"/>
                </a:solidFill>
                <a:latin typeface="Cabin"/>
                <a:ea typeface="Cabin"/>
                <a:cs typeface="Cabin"/>
                <a:sym typeface="Cabin"/>
              </a:endParaRPr>
            </a:p>
            <a:p>
              <a:pPr algn="l">
                <a:lnSpc>
                  <a:spcPts val="4900"/>
                </a:lnSpc>
                <a:spcBef>
                  <a:spcPct val="0"/>
                </a:spcBef>
              </a:pPr>
              <a:r>
                <a:rPr lang="en-US" sz="3500" dirty="0" err="1">
                  <a:solidFill>
                    <a:srgbClr val="000000"/>
                  </a:solidFill>
                  <a:latin typeface="Cabin"/>
                  <a:ea typeface="Cabin"/>
                  <a:cs typeface="Cabin"/>
                  <a:sym typeface="Cabin"/>
                </a:rPr>
                <a:t>Tạo</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phương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trình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dạng</a:t>
              </a:r>
              <a:r>
                <a:rPr lang="en-US" sz="3500" dirty="0">
                  <a:solidFill>
                    <a:srgbClr val="000000"/>
                  </a:solidFill>
                  <a:latin typeface="Cabin"/>
                  <a:ea typeface="Cabin"/>
                  <a:cs typeface="Cabin"/>
                  <a:sym typeface="Cabin"/>
                </a:rPr>
                <a:t>:     </a:t>
              </a:r>
            </a:p>
          </p:txBody>
        </p:sp>
        <p:sp>
          <p:nvSpPr>
            <p:cNvPr id="22" name="TextBox 22"/>
            <p:cNvSpPr txBox="1"/>
            <p:nvPr/>
          </p:nvSpPr>
          <p:spPr>
            <a:xfrm>
              <a:off x="19160015" y="2862934"/>
              <a:ext cx="5102027" cy="783166"/>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Cabin"/>
                  <a:ea typeface="Cabin"/>
                  <a:cs typeface="Cabin"/>
                  <a:sym typeface="Cabin"/>
                </a:rPr>
                <a:t>Trong đó:                  ,  </a:t>
              </a:r>
            </a:p>
          </p:txBody>
        </p:sp>
        <p:sp>
          <p:nvSpPr>
            <p:cNvPr id="23" name="TextBox 23"/>
            <p:cNvSpPr txBox="1"/>
            <p:nvPr/>
          </p:nvSpPr>
          <p:spPr>
            <a:xfrm>
              <a:off x="4552434" y="3724175"/>
              <a:ext cx="394891" cy="783166"/>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Cabin"/>
                  <a:ea typeface="Cabin"/>
                  <a:cs typeface="Cabin"/>
                  <a:sym typeface="Cabin"/>
                </a:rPr>
                <a:t>,  </a:t>
              </a:r>
            </a:p>
          </p:txBody>
        </p:sp>
        <p:sp>
          <p:nvSpPr>
            <p:cNvPr id="24" name="TextBox 24"/>
            <p:cNvSpPr txBox="1"/>
            <p:nvPr/>
          </p:nvSpPr>
          <p:spPr>
            <a:xfrm>
              <a:off x="6846911" y="3684485"/>
              <a:ext cx="394891" cy="783166"/>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Cabin"/>
                  <a:ea typeface="Cabin"/>
                  <a:cs typeface="Cabin"/>
                  <a:sym typeface="Cabin"/>
                </a:rPr>
                <a:t>,  </a:t>
              </a:r>
            </a:p>
          </p:txBody>
        </p:sp>
        <p:sp>
          <p:nvSpPr>
            <p:cNvPr id="25" name="TextBox 25"/>
            <p:cNvSpPr txBox="1"/>
            <p:nvPr/>
          </p:nvSpPr>
          <p:spPr>
            <a:xfrm>
              <a:off x="270268" y="4507341"/>
              <a:ext cx="24113732" cy="3259666"/>
            </a:xfrm>
            <a:prstGeom prst="rect">
              <a:avLst/>
            </a:prstGeom>
          </p:spPr>
          <p:txBody>
            <a:bodyPr lIns="0" tIns="0" rIns="0" bIns="0" rtlCol="0" anchor="t">
              <a:spAutoFit/>
            </a:bodyPr>
            <a:lstStyle/>
            <a:p>
              <a:pPr algn="l">
                <a:lnSpc>
                  <a:spcPts val="4900"/>
                </a:lnSpc>
                <a:spcBef>
                  <a:spcPct val="0"/>
                </a:spcBef>
              </a:pPr>
              <a:r>
                <a:rPr lang="en-US" sz="3500" b="1" dirty="0" err="1">
                  <a:solidFill>
                    <a:srgbClr val="000000"/>
                  </a:solidFill>
                  <a:latin typeface="Cabin"/>
                  <a:ea typeface="Cabin"/>
                  <a:cs typeface="Cabin"/>
                  <a:sym typeface="Cabin"/>
                </a:rPr>
                <a:t>Bước</a:t>
              </a:r>
              <a:r>
                <a:rPr lang="en-US" sz="3500" b="1" dirty="0">
                  <a:solidFill>
                    <a:srgbClr val="000000"/>
                  </a:solidFill>
                  <a:latin typeface="Cabin"/>
                  <a:ea typeface="Cabin"/>
                  <a:cs typeface="Cabin"/>
                  <a:sym typeface="Cabin"/>
                </a:rPr>
                <a:t> 4: </a:t>
              </a:r>
              <a:r>
                <a:rPr lang="en-US" sz="3500" dirty="0" err="1">
                  <a:solidFill>
                    <a:srgbClr val="000000"/>
                  </a:solidFill>
                  <a:latin typeface="Cabin"/>
                  <a:ea typeface="Cabin"/>
                  <a:cs typeface="Cabin"/>
                  <a:sym typeface="Cabin"/>
                </a:rPr>
                <a:t>Giải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phương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trình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đường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chéo</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để</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tìm</a:t>
              </a:r>
              <a:r>
                <a:rPr lang="en-US" sz="3500" dirty="0">
                  <a:solidFill>
                    <a:srgbClr val="000000"/>
                  </a:solidFill>
                  <a:latin typeface="Cabin"/>
                  <a:ea typeface="Cabin"/>
                  <a:cs typeface="Cabin"/>
                  <a:sym typeface="Cabin"/>
                </a:rPr>
                <a:t> ​</a:t>
              </a:r>
            </a:p>
            <a:p>
              <a:pPr marL="514350" indent="-514350" algn="l">
                <a:lnSpc>
                  <a:spcPts val="4900"/>
                </a:lnSpc>
                <a:spcBef>
                  <a:spcPct val="0"/>
                </a:spcBef>
                <a:buFont typeface="Arial" panose="020B0604020202020204" pitchFamily="34" charset="0"/>
                <a:buChar char="•"/>
              </a:pPr>
              <a:r>
                <a:rPr lang="en-US" sz="3500" dirty="0" err="1">
                  <a:solidFill>
                    <a:srgbClr val="000000"/>
                  </a:solidFill>
                  <a:latin typeface="Cabin"/>
                  <a:ea typeface="Cabin"/>
                  <a:cs typeface="Cabin"/>
                  <a:sym typeface="Cabin"/>
                </a:rPr>
                <a:t>Áp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dụng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phương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pháp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khử</a:t>
              </a:r>
              <a:r>
                <a:rPr lang="en-US" sz="3500" dirty="0">
                  <a:solidFill>
                    <a:srgbClr val="000000"/>
                  </a:solidFill>
                  <a:latin typeface="Cabin"/>
                  <a:ea typeface="Cabin"/>
                  <a:cs typeface="Cabin"/>
                  <a:sym typeface="Cabin"/>
                </a:rPr>
                <a:t> Gauss </a:t>
              </a:r>
              <a:r>
                <a:rPr lang="en-US" sz="3500" dirty="0" err="1">
                  <a:solidFill>
                    <a:srgbClr val="000000"/>
                  </a:solidFill>
                  <a:latin typeface="Cabin"/>
                  <a:ea typeface="Cabin"/>
                  <a:cs typeface="Cabin"/>
                  <a:sym typeface="Cabin"/>
                </a:rPr>
                <a:t>tiến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và</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thế</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lùi</a:t>
              </a:r>
              <a:r>
                <a:rPr lang="en-US" sz="3500" dirty="0">
                  <a:solidFill>
                    <a:srgbClr val="000000"/>
                  </a:solidFill>
                  <a:latin typeface="Cabin"/>
                  <a:ea typeface="Cabin"/>
                  <a:cs typeface="Cabin"/>
                  <a:sym typeface="Cabin"/>
                </a:rPr>
                <a:t> (Thomas Algorithm) </a:t>
              </a:r>
              <a:r>
                <a:rPr lang="en-US" sz="3500" dirty="0" err="1">
                  <a:solidFill>
                    <a:srgbClr val="000000"/>
                  </a:solidFill>
                  <a:latin typeface="Cabin"/>
                  <a:ea typeface="Cabin"/>
                  <a:cs typeface="Cabin"/>
                  <a:sym typeface="Cabin"/>
                </a:rPr>
                <a:t>để</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giải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ta </a:t>
              </a:r>
              <a:r>
                <a:rPr lang="en-US" sz="3500" dirty="0" err="1">
                  <a:solidFill>
                    <a:srgbClr val="000000"/>
                  </a:solidFill>
                  <a:latin typeface="Cabin"/>
                  <a:ea typeface="Cabin"/>
                  <a:cs typeface="Cabin"/>
                  <a:sym typeface="Cabin"/>
                </a:rPr>
                <a:t>thu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được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giá</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trị</a:t>
              </a:r>
              <a:r>
                <a:rPr lang="en-US" sz="3500" dirty="0">
                  <a:solidFill>
                    <a:srgbClr val="000000"/>
                  </a:solidFill>
                  <a:latin typeface="Cabin"/>
                  <a:ea typeface="Cabin"/>
                  <a:cs typeface="Cabin"/>
                  <a:sym typeface="Cabin"/>
                </a:rPr>
                <a:t> ​. </a:t>
              </a:r>
              <a:r>
                <a:rPr lang="en-US" sz="3500" dirty="0" err="1">
                  <a:solidFill>
                    <a:srgbClr val="000000"/>
                  </a:solidFill>
                  <a:latin typeface="Cabin"/>
                  <a:ea typeface="Cabin"/>
                  <a:cs typeface="Cabin"/>
                  <a:sym typeface="Cabin"/>
                </a:rPr>
                <a:t>Gán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điều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kiện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biên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tự</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nhiên</a:t>
              </a:r>
              <a:r>
                <a:rPr lang="en-US" sz="3500" dirty="0">
                  <a:solidFill>
                    <a:srgbClr val="000000"/>
                  </a:solidFill>
                  <a:latin typeface="Cabin"/>
                  <a:ea typeface="Cabin"/>
                  <a:cs typeface="Cabin"/>
                  <a:sym typeface="Cabin"/>
                </a:rPr>
                <a:t>:</a:t>
              </a:r>
            </a:p>
            <a:p>
              <a:pPr algn="l">
                <a:lnSpc>
                  <a:spcPts val="4900"/>
                </a:lnSpc>
                <a:spcBef>
                  <a:spcPct val="0"/>
                </a:spcBef>
              </a:pPr>
              <a:r>
                <a:rPr lang="en-US" sz="3500" dirty="0">
                  <a:solidFill>
                    <a:srgbClr val="000000"/>
                  </a:solidFill>
                  <a:latin typeface="Cabin"/>
                  <a:ea typeface="Cabin"/>
                  <a:cs typeface="Cabin"/>
                  <a:sym typeface="Cabin"/>
                </a:rPr>
                <a:t> </a:t>
              </a:r>
            </a:p>
          </p:txBody>
        </p:sp>
        <p:sp>
          <p:nvSpPr>
            <p:cNvPr id="26" name="Freeform 26"/>
            <p:cNvSpPr/>
            <p:nvPr/>
          </p:nvSpPr>
          <p:spPr>
            <a:xfrm>
              <a:off x="9652000" y="6125589"/>
              <a:ext cx="3869205" cy="730851"/>
            </a:xfrm>
            <a:custGeom>
              <a:avLst/>
              <a:gdLst/>
              <a:ahLst/>
              <a:cxnLst/>
              <a:rect l="l" t="t" r="r" b="b"/>
              <a:pathLst>
                <a:path w="3869205" h="730850">
                  <a:moveTo>
                    <a:pt x="0" y="0"/>
                  </a:moveTo>
                  <a:lnTo>
                    <a:pt x="3869205" y="0"/>
                  </a:lnTo>
                  <a:lnTo>
                    <a:pt x="3869205" y="730850"/>
                  </a:lnTo>
                  <a:lnTo>
                    <a:pt x="0" y="730850"/>
                  </a:lnTo>
                  <a:lnTo>
                    <a:pt x="0" y="0"/>
                  </a:lnTo>
                  <a:close/>
                </a:path>
              </a:pathLst>
            </a:custGeom>
            <a:blipFill>
              <a:blip r:embed="rId15"/>
              <a:stretch>
                <a:fillRect/>
              </a:stretch>
            </a:blipFill>
          </p:spPr>
          <p:txBody>
            <a:bodyPr/>
            <a:lstStyle/>
            <a:p>
              <a:endParaRPr lang="en-VN"/>
            </a:p>
          </p:txBody>
        </p:sp>
        <p:sp>
          <p:nvSpPr>
            <p:cNvPr id="27" name="TextBox 27"/>
            <p:cNvSpPr txBox="1"/>
            <p:nvPr/>
          </p:nvSpPr>
          <p:spPr>
            <a:xfrm>
              <a:off x="270268" y="7101391"/>
              <a:ext cx="12990189" cy="776109"/>
            </a:xfrm>
            <a:prstGeom prst="rect">
              <a:avLst/>
            </a:prstGeom>
          </p:spPr>
          <p:txBody>
            <a:bodyPr wrap="square" lIns="0" tIns="0" rIns="0" bIns="0" rtlCol="0" anchor="t">
              <a:spAutoFit/>
            </a:bodyPr>
            <a:lstStyle/>
            <a:p>
              <a:pPr algn="l">
                <a:lnSpc>
                  <a:spcPts val="4900"/>
                </a:lnSpc>
                <a:spcBef>
                  <a:spcPct val="0"/>
                </a:spcBef>
              </a:pPr>
              <a:r>
                <a:rPr lang="en-US" sz="3500" b="1" dirty="0" err="1">
                  <a:solidFill>
                    <a:srgbClr val="000000"/>
                  </a:solidFill>
                  <a:latin typeface="Cabin"/>
                  <a:ea typeface="Cabin"/>
                  <a:cs typeface="Cabin"/>
                  <a:sym typeface="Cabin"/>
                </a:rPr>
                <a:t>Bước</a:t>
              </a:r>
              <a:r>
                <a:rPr lang="en-US" sz="3500" b="1" dirty="0">
                  <a:solidFill>
                    <a:srgbClr val="000000"/>
                  </a:solidFill>
                  <a:latin typeface="Cabin"/>
                  <a:ea typeface="Cabin"/>
                  <a:cs typeface="Cabin"/>
                  <a:sym typeface="Cabin"/>
                </a:rPr>
                <a:t> 5: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số</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và</a:t>
              </a:r>
              <a:r>
                <a:rPr lang="en-US" sz="3500" dirty="0">
                  <a:solidFill>
                    <a:srgbClr val="000000"/>
                  </a:solidFill>
                  <a:latin typeface="Cabin"/>
                  <a:ea typeface="Cabin"/>
                  <a:cs typeface="Cabin"/>
                  <a:sym typeface="Cabin"/>
                </a:rPr>
                <a:t>       Sau </a:t>
              </a:r>
              <a:r>
                <a:rPr lang="en-US" sz="3500" dirty="0" err="1">
                  <a:solidFill>
                    <a:srgbClr val="000000"/>
                  </a:solidFill>
                  <a:latin typeface="Cabin"/>
                  <a:ea typeface="Cabin"/>
                  <a:cs typeface="Cabin"/>
                  <a:sym typeface="Cabin"/>
                </a:rPr>
                <a:t>khi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đã</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biết</a:t>
              </a:r>
              <a:r>
                <a:rPr lang="en-US" sz="3500" dirty="0">
                  <a:solidFill>
                    <a:srgbClr val="000000"/>
                  </a:solidFill>
                  <a:latin typeface="Cabin"/>
                  <a:ea typeface="Cabin"/>
                  <a:cs typeface="Cabin"/>
                  <a:sym typeface="Cabin"/>
                </a:rPr>
                <a:t> ​,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tiếp</a:t>
              </a:r>
              <a:r>
                <a:rPr lang="en-US" sz="3500" dirty="0">
                  <a:solidFill>
                    <a:srgbClr val="000000"/>
                  </a:solidFill>
                  <a:latin typeface="Cabin"/>
                  <a:ea typeface="Cabin"/>
                  <a:cs typeface="Cabin"/>
                  <a:sym typeface="Cabin"/>
                </a:rPr>
                <a:t>:</a:t>
              </a:r>
            </a:p>
          </p:txBody>
        </p:sp>
        <p:sp>
          <p:nvSpPr>
            <p:cNvPr id="28" name="Freeform 28"/>
            <p:cNvSpPr/>
            <p:nvPr/>
          </p:nvSpPr>
          <p:spPr>
            <a:xfrm>
              <a:off x="4868352" y="7181471"/>
              <a:ext cx="672447" cy="672447"/>
            </a:xfrm>
            <a:custGeom>
              <a:avLst/>
              <a:gdLst/>
              <a:ahLst/>
              <a:cxnLst/>
              <a:rect l="l" t="t" r="r" b="b"/>
              <a:pathLst>
                <a:path w="672447" h="672447">
                  <a:moveTo>
                    <a:pt x="0" y="0"/>
                  </a:moveTo>
                  <a:lnTo>
                    <a:pt x="672446" y="0"/>
                  </a:lnTo>
                  <a:lnTo>
                    <a:pt x="672446" y="672446"/>
                  </a:lnTo>
                  <a:lnTo>
                    <a:pt x="0" y="672446"/>
                  </a:lnTo>
                  <a:lnTo>
                    <a:pt x="0" y="0"/>
                  </a:lnTo>
                  <a:close/>
                </a:path>
              </a:pathLst>
            </a:custGeom>
            <a:blipFill>
              <a:blip r:embed="rId16"/>
              <a:stretch>
                <a:fillRect/>
              </a:stretch>
            </a:blipFill>
          </p:spPr>
          <p:txBody>
            <a:bodyPr/>
            <a:lstStyle/>
            <a:p>
              <a:endParaRPr lang="en-VN"/>
            </a:p>
          </p:txBody>
        </p:sp>
        <p:sp>
          <p:nvSpPr>
            <p:cNvPr id="29" name="Freeform 29"/>
            <p:cNvSpPr/>
            <p:nvPr/>
          </p:nvSpPr>
          <p:spPr>
            <a:xfrm>
              <a:off x="6277917" y="7208860"/>
              <a:ext cx="568993" cy="672447"/>
            </a:xfrm>
            <a:custGeom>
              <a:avLst/>
              <a:gdLst/>
              <a:ahLst/>
              <a:cxnLst/>
              <a:rect l="l" t="t" r="r" b="b"/>
              <a:pathLst>
                <a:path w="568993" h="672447">
                  <a:moveTo>
                    <a:pt x="0" y="0"/>
                  </a:moveTo>
                  <a:lnTo>
                    <a:pt x="568993" y="0"/>
                  </a:lnTo>
                  <a:lnTo>
                    <a:pt x="568993" y="672447"/>
                  </a:lnTo>
                  <a:lnTo>
                    <a:pt x="0" y="672447"/>
                  </a:lnTo>
                  <a:lnTo>
                    <a:pt x="0" y="0"/>
                  </a:lnTo>
                  <a:close/>
                </a:path>
              </a:pathLst>
            </a:custGeom>
            <a:blipFill>
              <a:blip r:embed="rId17"/>
              <a:stretch>
                <a:fillRect/>
              </a:stretch>
            </a:blipFill>
          </p:spPr>
          <p:txBody>
            <a:bodyPr/>
            <a:lstStyle/>
            <a:p>
              <a:endParaRPr lang="en-VN"/>
            </a:p>
          </p:txBody>
        </p:sp>
        <p:sp>
          <p:nvSpPr>
            <p:cNvPr id="30" name="Freeform 30"/>
            <p:cNvSpPr/>
            <p:nvPr/>
          </p:nvSpPr>
          <p:spPr>
            <a:xfrm>
              <a:off x="13393801" y="6921633"/>
              <a:ext cx="6802535" cy="1316245"/>
            </a:xfrm>
            <a:custGeom>
              <a:avLst/>
              <a:gdLst/>
              <a:ahLst/>
              <a:cxnLst/>
              <a:rect l="l" t="t" r="r" b="b"/>
              <a:pathLst>
                <a:path w="6802535" h="1316245">
                  <a:moveTo>
                    <a:pt x="0" y="0"/>
                  </a:moveTo>
                  <a:lnTo>
                    <a:pt x="6802535" y="0"/>
                  </a:lnTo>
                  <a:lnTo>
                    <a:pt x="6802535" y="1316244"/>
                  </a:lnTo>
                  <a:lnTo>
                    <a:pt x="0" y="1316244"/>
                  </a:lnTo>
                  <a:lnTo>
                    <a:pt x="0" y="0"/>
                  </a:lnTo>
                  <a:close/>
                </a:path>
              </a:pathLst>
            </a:custGeom>
            <a:blipFill>
              <a:blip r:embed="rId18"/>
              <a:stretch>
                <a:fillRect t="-1681" b="-1681"/>
              </a:stretch>
            </a:blipFill>
          </p:spPr>
          <p:txBody>
            <a:bodyPr/>
            <a:lstStyle/>
            <a:p>
              <a:endParaRPr lang="en-VN"/>
            </a:p>
          </p:txBody>
        </p:sp>
        <p:sp>
          <p:nvSpPr>
            <p:cNvPr id="31" name="Freeform 31"/>
            <p:cNvSpPr/>
            <p:nvPr/>
          </p:nvSpPr>
          <p:spPr>
            <a:xfrm>
              <a:off x="20380207" y="6741625"/>
              <a:ext cx="3222603" cy="1630715"/>
            </a:xfrm>
            <a:custGeom>
              <a:avLst/>
              <a:gdLst/>
              <a:ahLst/>
              <a:cxnLst/>
              <a:rect l="l" t="t" r="r" b="b"/>
              <a:pathLst>
                <a:path w="3222602" h="1630714">
                  <a:moveTo>
                    <a:pt x="0" y="0"/>
                  </a:moveTo>
                  <a:lnTo>
                    <a:pt x="3222602" y="0"/>
                  </a:lnTo>
                  <a:lnTo>
                    <a:pt x="3222602" y="1630714"/>
                  </a:lnTo>
                  <a:lnTo>
                    <a:pt x="0" y="1630714"/>
                  </a:lnTo>
                  <a:lnTo>
                    <a:pt x="0" y="0"/>
                  </a:lnTo>
                  <a:close/>
                </a:path>
              </a:pathLst>
            </a:custGeom>
            <a:blipFill>
              <a:blip r:embed="rId19"/>
              <a:stretch>
                <a:fillRect/>
              </a:stretch>
            </a:blipFill>
          </p:spPr>
          <p:txBody>
            <a:bodyPr/>
            <a:lstStyle/>
            <a:p>
              <a:endParaRPr lang="en-VN"/>
            </a:p>
          </p:txBody>
        </p:sp>
      </p:grpSp>
      <p:grpSp>
        <p:nvGrpSpPr>
          <p:cNvPr id="32" name="Group 32"/>
          <p:cNvGrpSpPr/>
          <p:nvPr/>
        </p:nvGrpSpPr>
        <p:grpSpPr>
          <a:xfrm>
            <a:off x="122884" y="2061716"/>
            <a:ext cx="18165116" cy="1380539"/>
            <a:chOff x="0" y="0"/>
            <a:chExt cx="24220155" cy="1840719"/>
          </a:xfrm>
        </p:grpSpPr>
        <p:sp>
          <p:nvSpPr>
            <p:cNvPr id="33" name="TextBox 33"/>
            <p:cNvSpPr txBox="1"/>
            <p:nvPr/>
          </p:nvSpPr>
          <p:spPr>
            <a:xfrm>
              <a:off x="0" y="-39395"/>
              <a:ext cx="24220155" cy="1608666"/>
            </a:xfrm>
            <a:prstGeom prst="rect">
              <a:avLst/>
            </a:prstGeom>
          </p:spPr>
          <p:txBody>
            <a:bodyPr lIns="0" tIns="0" rIns="0" bIns="0" rtlCol="0" anchor="t">
              <a:spAutoFit/>
            </a:bodyPr>
            <a:lstStyle/>
            <a:p>
              <a:pPr algn="l">
                <a:lnSpc>
                  <a:spcPts val="4900"/>
                </a:lnSpc>
                <a:spcBef>
                  <a:spcPct val="0"/>
                </a:spcBef>
              </a:pPr>
              <a:r>
                <a:rPr lang="en-US" sz="3500" dirty="0" err="1">
                  <a:solidFill>
                    <a:srgbClr val="000000"/>
                  </a:solidFill>
                  <a:latin typeface="Cabin"/>
                  <a:ea typeface="Cabin"/>
                  <a:cs typeface="Cabin"/>
                  <a:sym typeface="Cabin"/>
                </a:rPr>
                <a:t>Giả</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sử</a:t>
              </a:r>
              <a:r>
                <a:rPr lang="en-US" sz="3500" dirty="0">
                  <a:solidFill>
                    <a:srgbClr val="000000"/>
                  </a:solidFill>
                  <a:latin typeface="Cabin"/>
                  <a:ea typeface="Cabin"/>
                  <a:cs typeface="Cabin"/>
                  <a:sym typeface="Cabin"/>
                </a:rPr>
                <a:t> ta </a:t>
              </a:r>
              <a:r>
                <a:rPr lang="en-US" sz="3500" dirty="0" err="1">
                  <a:solidFill>
                    <a:srgbClr val="000000"/>
                  </a:solidFill>
                  <a:latin typeface="Cabin"/>
                  <a:ea typeface="Cabin"/>
                  <a:cs typeface="Cabin"/>
                  <a:sym typeface="Cabin"/>
                </a:rPr>
                <a:t>có</a:t>
              </a:r>
              <a:r>
                <a:rPr lang="en-US" sz="3500" dirty="0">
                  <a:solidFill>
                    <a:srgbClr val="000000"/>
                  </a:solidFill>
                  <a:latin typeface="Cabin"/>
                  <a:ea typeface="Cabin"/>
                  <a:cs typeface="Cabin"/>
                  <a:sym typeface="Cabin"/>
                </a:rPr>
                <a:t> n </a:t>
              </a:r>
              <a:r>
                <a:rPr lang="en-US" sz="3500" dirty="0" err="1">
                  <a:solidFill>
                    <a:srgbClr val="000000"/>
                  </a:solidFill>
                  <a:latin typeface="Cabin"/>
                  <a:ea typeface="Cabin"/>
                  <a:cs typeface="Cabin"/>
                  <a:sym typeface="Cabin"/>
                </a:rPr>
                <a:t>điểm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dữ</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liệu</a:t>
              </a:r>
              <a:r>
                <a:rPr lang="en-US" sz="3500" dirty="0">
                  <a:solidFill>
                    <a:srgbClr val="000000"/>
                  </a:solidFill>
                  <a:latin typeface="Cabin"/>
                  <a:ea typeface="Cabin"/>
                  <a:cs typeface="Cabin"/>
                  <a:sym typeface="Cabin"/>
                </a:rPr>
                <a:t>                          ),..., (                   )</a:t>
              </a:r>
              <a:r>
                <a:rPr lang="en-US" sz="3500" dirty="0" err="1">
                  <a:solidFill>
                    <a:srgbClr val="000000"/>
                  </a:solidFill>
                  <a:latin typeface="Cabin"/>
                  <a:ea typeface="Cabin"/>
                  <a:cs typeface="Cabin"/>
                  <a:sym typeface="Cabin"/>
                </a:rPr>
                <a:t>Mục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tiêu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là</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tìm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thức</a:t>
              </a:r>
              <a:r>
                <a:rPr lang="en-US" sz="3500" dirty="0">
                  <a:solidFill>
                    <a:srgbClr val="000000"/>
                  </a:solidFill>
                  <a:latin typeface="Cabin"/>
                  <a:ea typeface="Cabin"/>
                  <a:cs typeface="Cabin"/>
                  <a:sym typeface="Cabin"/>
                </a:rPr>
                <a:t> spline </a:t>
              </a:r>
              <a:r>
                <a:rPr lang="en-US" sz="3500" dirty="0" err="1">
                  <a:solidFill>
                    <a:srgbClr val="000000"/>
                  </a:solidFill>
                  <a:latin typeface="Cabin"/>
                  <a:ea typeface="Cabin"/>
                  <a:cs typeface="Cabin"/>
                  <a:sym typeface="Cabin"/>
                </a:rPr>
                <a:t>bậc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trên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từng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đoạn</a:t>
              </a:r>
              <a:r>
                <a:rPr lang="en-US" sz="3500" dirty="0">
                  <a:solidFill>
                    <a:srgbClr val="000000"/>
                  </a:solidFill>
                  <a:latin typeface="Cabin"/>
                  <a:ea typeface="Cabin"/>
                  <a:cs typeface="Cabin"/>
                  <a:sym typeface="Cabin"/>
                </a:rPr>
                <a:t> [             ​], </a:t>
              </a:r>
              <a:r>
                <a:rPr lang="en-US" sz="3500" dirty="0" err="1">
                  <a:solidFill>
                    <a:srgbClr val="000000"/>
                  </a:solidFill>
                  <a:latin typeface="Cabin"/>
                  <a:ea typeface="Cabin"/>
                  <a:cs typeface="Cabin"/>
                  <a:sym typeface="Cabin"/>
                </a:rPr>
                <a:t>có</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dạng</a:t>
              </a:r>
              <a:r>
                <a:rPr lang="en-US" sz="3500" dirty="0">
                  <a:solidFill>
                    <a:srgbClr val="000000"/>
                  </a:solidFill>
                  <a:latin typeface="Cabin"/>
                  <a:ea typeface="Cabin"/>
                  <a:cs typeface="Cabin"/>
                  <a:sym typeface="Cabin"/>
                </a:rPr>
                <a:t>:</a:t>
              </a:r>
            </a:p>
          </p:txBody>
        </p:sp>
        <p:sp>
          <p:nvSpPr>
            <p:cNvPr id="34" name="Freeform 34"/>
            <p:cNvSpPr/>
            <p:nvPr/>
          </p:nvSpPr>
          <p:spPr>
            <a:xfrm>
              <a:off x="6488492" y="36805"/>
              <a:ext cx="1660651" cy="603736"/>
            </a:xfrm>
            <a:custGeom>
              <a:avLst/>
              <a:gdLst/>
              <a:ahLst/>
              <a:cxnLst/>
              <a:rect l="l" t="t" r="r" b="b"/>
              <a:pathLst>
                <a:path w="1660651" h="603736">
                  <a:moveTo>
                    <a:pt x="0" y="0"/>
                  </a:moveTo>
                  <a:lnTo>
                    <a:pt x="1660651" y="0"/>
                  </a:lnTo>
                  <a:lnTo>
                    <a:pt x="1660651" y="603737"/>
                  </a:lnTo>
                  <a:lnTo>
                    <a:pt x="0" y="603737"/>
                  </a:lnTo>
                  <a:lnTo>
                    <a:pt x="0" y="0"/>
                  </a:lnTo>
                  <a:close/>
                </a:path>
              </a:pathLst>
            </a:custGeom>
            <a:blipFill>
              <a:blip r:embed="rId20"/>
              <a:stretch>
                <a:fillRect l="-338" r="-338"/>
              </a:stretch>
            </a:blipFill>
          </p:spPr>
          <p:txBody>
            <a:bodyPr/>
            <a:lstStyle/>
            <a:p>
              <a:endParaRPr lang="en-VN"/>
            </a:p>
          </p:txBody>
        </p:sp>
        <p:sp>
          <p:nvSpPr>
            <p:cNvPr id="35" name="Freeform 35"/>
            <p:cNvSpPr/>
            <p:nvPr/>
          </p:nvSpPr>
          <p:spPr>
            <a:xfrm>
              <a:off x="8295910" y="0"/>
              <a:ext cx="1656113" cy="677347"/>
            </a:xfrm>
            <a:custGeom>
              <a:avLst/>
              <a:gdLst/>
              <a:ahLst/>
              <a:cxnLst/>
              <a:rect l="l" t="t" r="r" b="b"/>
              <a:pathLst>
                <a:path w="1656113" h="677347">
                  <a:moveTo>
                    <a:pt x="0" y="0"/>
                  </a:moveTo>
                  <a:lnTo>
                    <a:pt x="1656113" y="0"/>
                  </a:lnTo>
                  <a:lnTo>
                    <a:pt x="1656113" y="677347"/>
                  </a:lnTo>
                  <a:lnTo>
                    <a:pt x="0" y="677347"/>
                  </a:lnTo>
                  <a:lnTo>
                    <a:pt x="0" y="0"/>
                  </a:lnTo>
                  <a:close/>
                </a:path>
              </a:pathLst>
            </a:custGeom>
            <a:blipFill>
              <a:blip r:embed="rId21"/>
              <a:stretch>
                <a:fillRect l="-338" r="-338"/>
              </a:stretch>
            </a:blipFill>
          </p:spPr>
          <p:txBody>
            <a:bodyPr/>
            <a:lstStyle/>
            <a:p>
              <a:endParaRPr lang="en-VN"/>
            </a:p>
          </p:txBody>
        </p:sp>
        <p:sp>
          <p:nvSpPr>
            <p:cNvPr id="36" name="Freeform 36"/>
            <p:cNvSpPr/>
            <p:nvPr/>
          </p:nvSpPr>
          <p:spPr>
            <a:xfrm>
              <a:off x="11091000" y="36805"/>
              <a:ext cx="2566842" cy="646052"/>
            </a:xfrm>
            <a:custGeom>
              <a:avLst/>
              <a:gdLst/>
              <a:ahLst/>
              <a:cxnLst/>
              <a:rect l="l" t="t" r="r" b="b"/>
              <a:pathLst>
                <a:path w="2566842" h="646052">
                  <a:moveTo>
                    <a:pt x="0" y="0"/>
                  </a:moveTo>
                  <a:lnTo>
                    <a:pt x="2566843" y="0"/>
                  </a:lnTo>
                  <a:lnTo>
                    <a:pt x="2566843" y="646052"/>
                  </a:lnTo>
                  <a:lnTo>
                    <a:pt x="0" y="646052"/>
                  </a:lnTo>
                  <a:lnTo>
                    <a:pt x="0" y="0"/>
                  </a:lnTo>
                  <a:close/>
                </a:path>
              </a:pathLst>
            </a:custGeom>
            <a:blipFill>
              <a:blip r:embed="rId22"/>
              <a:stretch>
                <a:fillRect l="-338" r="-338"/>
              </a:stretch>
            </a:blipFill>
          </p:spPr>
          <p:txBody>
            <a:bodyPr/>
            <a:lstStyle/>
            <a:p>
              <a:endParaRPr lang="en-VN"/>
            </a:p>
          </p:txBody>
        </p:sp>
        <p:sp>
          <p:nvSpPr>
            <p:cNvPr id="37" name="Freeform 37"/>
            <p:cNvSpPr/>
            <p:nvPr/>
          </p:nvSpPr>
          <p:spPr>
            <a:xfrm>
              <a:off x="3953055" y="933478"/>
              <a:ext cx="1748828" cy="635793"/>
            </a:xfrm>
            <a:custGeom>
              <a:avLst/>
              <a:gdLst/>
              <a:ahLst/>
              <a:cxnLst/>
              <a:rect l="l" t="t" r="r" b="b"/>
              <a:pathLst>
                <a:path w="1748828" h="635793">
                  <a:moveTo>
                    <a:pt x="0" y="0"/>
                  </a:moveTo>
                  <a:lnTo>
                    <a:pt x="1748829" y="0"/>
                  </a:lnTo>
                  <a:lnTo>
                    <a:pt x="1748829" y="635794"/>
                  </a:lnTo>
                  <a:lnTo>
                    <a:pt x="0" y="635794"/>
                  </a:lnTo>
                  <a:lnTo>
                    <a:pt x="0" y="0"/>
                  </a:lnTo>
                  <a:close/>
                </a:path>
              </a:pathLst>
            </a:custGeom>
            <a:blipFill>
              <a:blip r:embed="rId23"/>
              <a:stretch>
                <a:fillRect l="-338" r="-338"/>
              </a:stretch>
            </a:blipFill>
          </p:spPr>
          <p:txBody>
            <a:bodyPr/>
            <a:lstStyle/>
            <a:p>
              <a:endParaRPr lang="en-VN"/>
            </a:p>
          </p:txBody>
        </p:sp>
        <p:sp>
          <p:nvSpPr>
            <p:cNvPr id="38" name="Freeform 38"/>
            <p:cNvSpPr/>
            <p:nvPr/>
          </p:nvSpPr>
          <p:spPr>
            <a:xfrm>
              <a:off x="8422910" y="853839"/>
              <a:ext cx="9417395" cy="986880"/>
            </a:xfrm>
            <a:custGeom>
              <a:avLst/>
              <a:gdLst/>
              <a:ahLst/>
              <a:cxnLst/>
              <a:rect l="l" t="t" r="r" b="b"/>
              <a:pathLst>
                <a:path w="9417395" h="986880">
                  <a:moveTo>
                    <a:pt x="0" y="0"/>
                  </a:moveTo>
                  <a:lnTo>
                    <a:pt x="9417395" y="0"/>
                  </a:lnTo>
                  <a:lnTo>
                    <a:pt x="9417395" y="986880"/>
                  </a:lnTo>
                  <a:lnTo>
                    <a:pt x="0" y="986880"/>
                  </a:lnTo>
                  <a:lnTo>
                    <a:pt x="0" y="0"/>
                  </a:lnTo>
                  <a:close/>
                </a:path>
              </a:pathLst>
            </a:custGeom>
            <a:blipFill>
              <a:blip r:embed="rId24"/>
              <a:stretch>
                <a:fillRect l="-338" r="-338"/>
              </a:stretch>
            </a:blipFill>
          </p:spPr>
          <p:txBody>
            <a:bodyPr/>
            <a:lstStyle/>
            <a:p>
              <a:endParaRPr lang="en-VN"/>
            </a:p>
          </p:txBody>
        </p:sp>
      </p:grpSp>
      <p:sp>
        <p:nvSpPr>
          <p:cNvPr id="39" name="TextBox 39"/>
          <p:cNvSpPr txBox="1"/>
          <p:nvPr/>
        </p:nvSpPr>
        <p:spPr>
          <a:xfrm>
            <a:off x="4940908" y="1435305"/>
            <a:ext cx="8406184" cy="646430"/>
          </a:xfrm>
          <a:prstGeom prst="rect">
            <a:avLst/>
          </a:prstGeom>
        </p:spPr>
        <p:txBody>
          <a:bodyPr lIns="0" tIns="0" rIns="0" bIns="0" rtlCol="0" anchor="t">
            <a:spAutoFit/>
          </a:bodyPr>
          <a:lstStyle/>
          <a:p>
            <a:pPr algn="ctr">
              <a:lnSpc>
                <a:spcPts val="5320"/>
              </a:lnSpc>
              <a:spcBef>
                <a:spcPct val="0"/>
              </a:spcBef>
            </a:pPr>
            <a:r>
              <a:rPr lang="en-US" sz="3800" dirty="0">
                <a:solidFill>
                  <a:srgbClr val="000000"/>
                </a:solidFill>
                <a:latin typeface="Paytone One"/>
                <a:ea typeface="Paytone One"/>
                <a:cs typeface="Paytone One"/>
                <a:sym typeface="Paytone One"/>
              </a:rPr>
              <a:t> </a:t>
            </a:r>
            <a:r>
              <a:rPr lang="en-US" sz="3800" dirty="0" err="1">
                <a:solidFill>
                  <a:srgbClr val="000000"/>
                </a:solidFill>
                <a:latin typeface="Paytone One"/>
                <a:ea typeface="Paytone One"/>
                <a:cs typeface="Paytone One"/>
                <a:sym typeface="Paytone One"/>
              </a:rPr>
              <a:t>Tính</a:t>
            </a:r>
            <a:r>
              <a:rPr lang="en-US" sz="3800" dirty="0">
                <a:solidFill>
                  <a:srgbClr val="000000"/>
                </a:solidFill>
                <a:latin typeface="Paytone One"/>
                <a:ea typeface="Paytone One"/>
                <a:cs typeface="Paytone One"/>
                <a:sym typeface="Paytone One"/>
              </a:rPr>
              <a:t> </a:t>
            </a:r>
            <a:r>
              <a:rPr lang="en-US" sz="3800" dirty="0" err="1">
                <a:solidFill>
                  <a:srgbClr val="000000"/>
                </a:solidFill>
                <a:latin typeface="Paytone One"/>
                <a:ea typeface="Paytone One"/>
                <a:cs typeface="Paytone One"/>
                <a:sym typeface="Paytone One"/>
              </a:rPr>
              <a:t>toán</a:t>
            </a:r>
            <a:r>
              <a:rPr lang="en-US" sz="3800" dirty="0">
                <a:solidFill>
                  <a:srgbClr val="000000"/>
                </a:solidFill>
                <a:latin typeface="Paytone One"/>
                <a:ea typeface="Paytone One"/>
                <a:cs typeface="Paytone One"/>
                <a:sym typeface="Paytone One"/>
              </a:rPr>
              <a:t> </a:t>
            </a:r>
            <a:r>
              <a:rPr lang="en-US" sz="3800" dirty="0" err="1">
                <a:solidFill>
                  <a:srgbClr val="000000"/>
                </a:solidFill>
                <a:latin typeface="Paytone One"/>
                <a:ea typeface="Paytone One"/>
                <a:cs typeface="Paytone One"/>
                <a:sym typeface="Paytone One"/>
              </a:rPr>
              <a:t>hệ</a:t>
            </a:r>
            <a:r>
              <a:rPr lang="en-US" sz="3800" dirty="0">
                <a:solidFill>
                  <a:srgbClr val="000000"/>
                </a:solidFill>
                <a:latin typeface="Paytone One"/>
                <a:ea typeface="Paytone One"/>
                <a:cs typeface="Paytone One"/>
                <a:sym typeface="Paytone One"/>
              </a:rPr>
              <a:t> </a:t>
            </a:r>
            <a:r>
              <a:rPr lang="en-US" sz="3800" dirty="0" err="1">
                <a:solidFill>
                  <a:srgbClr val="000000"/>
                </a:solidFill>
                <a:latin typeface="Paytone One"/>
                <a:ea typeface="Paytone One"/>
                <a:cs typeface="Paytone One"/>
                <a:sym typeface="Paytone One"/>
              </a:rPr>
              <a:t>số</a:t>
            </a:r>
            <a:r>
              <a:rPr lang="en-US" sz="3800" dirty="0">
                <a:solidFill>
                  <a:srgbClr val="000000"/>
                </a:solidFill>
                <a:latin typeface="Paytone One"/>
                <a:ea typeface="Paytone One"/>
                <a:cs typeface="Paytone One"/>
                <a:sym typeface="Paytone One"/>
              </a:rPr>
              <a:t> spline </a:t>
            </a:r>
            <a:r>
              <a:rPr lang="en-US" sz="3800" dirty="0" err="1">
                <a:solidFill>
                  <a:srgbClr val="000000"/>
                </a:solidFill>
                <a:latin typeface="Paytone One"/>
                <a:ea typeface="Paytone One"/>
                <a:cs typeface="Paytone One"/>
                <a:sym typeface="Paytone One"/>
              </a:rPr>
              <a:t>bậc</a:t>
            </a:r>
            <a:r>
              <a:rPr lang="en-US" sz="3800" dirty="0">
                <a:solidFill>
                  <a:srgbClr val="000000"/>
                </a:solidFill>
                <a:latin typeface="Paytone One"/>
                <a:ea typeface="Paytone One"/>
                <a:cs typeface="Paytone One"/>
                <a:sym typeface="Paytone One"/>
              </a:rPr>
              <a:t> 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222" b="-34222"/>
            </a:stretch>
          </a:blipFill>
        </p:spPr>
        <p:txBody>
          <a:bodyPr/>
          <a:lstStyle/>
          <a:p>
            <a:endParaRPr lang="en-VN"/>
          </a:p>
        </p:txBody>
      </p:sp>
      <p:sp>
        <p:nvSpPr>
          <p:cNvPr id="3" name="Freeform 3"/>
          <p:cNvSpPr/>
          <p:nvPr/>
        </p:nvSpPr>
        <p:spPr>
          <a:xfrm>
            <a:off x="2326557" y="5858993"/>
            <a:ext cx="596797" cy="682053"/>
          </a:xfrm>
          <a:custGeom>
            <a:avLst/>
            <a:gdLst/>
            <a:ahLst/>
            <a:cxnLst/>
            <a:rect l="l" t="t" r="r" b="b"/>
            <a:pathLst>
              <a:path w="596797" h="682053">
                <a:moveTo>
                  <a:pt x="0" y="0"/>
                </a:moveTo>
                <a:lnTo>
                  <a:pt x="596797" y="0"/>
                </a:lnTo>
                <a:lnTo>
                  <a:pt x="596797" y="682053"/>
                </a:lnTo>
                <a:lnTo>
                  <a:pt x="0" y="68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4" name="Freeform 4"/>
          <p:cNvSpPr/>
          <p:nvPr/>
        </p:nvSpPr>
        <p:spPr>
          <a:xfrm rot="-10800000">
            <a:off x="15911556" y="8703935"/>
            <a:ext cx="3546601" cy="3546601"/>
          </a:xfrm>
          <a:custGeom>
            <a:avLst/>
            <a:gdLst/>
            <a:ahLst/>
            <a:cxnLst/>
            <a:rect l="l" t="t" r="r" b="b"/>
            <a:pathLst>
              <a:path w="3546601" h="3546601">
                <a:moveTo>
                  <a:pt x="0" y="0"/>
                </a:moveTo>
                <a:lnTo>
                  <a:pt x="3546601" y="0"/>
                </a:lnTo>
                <a:lnTo>
                  <a:pt x="3546601" y="3546602"/>
                </a:lnTo>
                <a:lnTo>
                  <a:pt x="0" y="354660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Freeform 5"/>
          <p:cNvSpPr/>
          <p:nvPr/>
        </p:nvSpPr>
        <p:spPr>
          <a:xfrm>
            <a:off x="16594556" y="-552907"/>
            <a:ext cx="2650922" cy="1855645"/>
          </a:xfrm>
          <a:custGeom>
            <a:avLst/>
            <a:gdLst/>
            <a:ahLst/>
            <a:cxnLst/>
            <a:rect l="l" t="t" r="r" b="b"/>
            <a:pathLst>
              <a:path w="2650922" h="1855645">
                <a:moveTo>
                  <a:pt x="0" y="0"/>
                </a:moveTo>
                <a:lnTo>
                  <a:pt x="2650922" y="0"/>
                </a:lnTo>
                <a:lnTo>
                  <a:pt x="2650922" y="1855646"/>
                </a:lnTo>
                <a:lnTo>
                  <a:pt x="0" y="185564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grpSp>
        <p:nvGrpSpPr>
          <p:cNvPr id="6" name="Group 6"/>
          <p:cNvGrpSpPr/>
          <p:nvPr/>
        </p:nvGrpSpPr>
        <p:grpSpPr>
          <a:xfrm>
            <a:off x="1269924" y="238220"/>
            <a:ext cx="15324632" cy="1054994"/>
            <a:chOff x="0" y="0"/>
            <a:chExt cx="20432843" cy="1406658"/>
          </a:xfrm>
        </p:grpSpPr>
        <p:grpSp>
          <p:nvGrpSpPr>
            <p:cNvPr id="7" name="Group 7"/>
            <p:cNvGrpSpPr/>
            <p:nvPr/>
          </p:nvGrpSpPr>
          <p:grpSpPr>
            <a:xfrm>
              <a:off x="0" y="0"/>
              <a:ext cx="20432843" cy="1406658"/>
              <a:chOff x="0" y="0"/>
              <a:chExt cx="4036117" cy="277858"/>
            </a:xfrm>
          </p:grpSpPr>
          <p:sp>
            <p:nvSpPr>
              <p:cNvPr id="8" name="Freeform 8"/>
              <p:cNvSpPr/>
              <p:nvPr/>
            </p:nvSpPr>
            <p:spPr>
              <a:xfrm>
                <a:off x="0" y="0"/>
                <a:ext cx="4036117" cy="277858"/>
              </a:xfrm>
              <a:custGeom>
                <a:avLst/>
                <a:gdLst/>
                <a:ahLst/>
                <a:cxnLst/>
                <a:rect l="l" t="t" r="r" b="b"/>
                <a:pathLst>
                  <a:path w="4036117" h="277858">
                    <a:moveTo>
                      <a:pt x="25765" y="0"/>
                    </a:moveTo>
                    <a:lnTo>
                      <a:pt x="4010352" y="0"/>
                    </a:lnTo>
                    <a:cubicBezTo>
                      <a:pt x="4024582" y="0"/>
                      <a:pt x="4036117" y="11535"/>
                      <a:pt x="4036117" y="25765"/>
                    </a:cubicBezTo>
                    <a:lnTo>
                      <a:pt x="4036117" y="252094"/>
                    </a:lnTo>
                    <a:cubicBezTo>
                      <a:pt x="4036117" y="266323"/>
                      <a:pt x="4024582" y="277858"/>
                      <a:pt x="4010352" y="277858"/>
                    </a:cubicBezTo>
                    <a:lnTo>
                      <a:pt x="25765" y="277858"/>
                    </a:lnTo>
                    <a:cubicBezTo>
                      <a:pt x="11535" y="277858"/>
                      <a:pt x="0" y="266323"/>
                      <a:pt x="0" y="252094"/>
                    </a:cubicBezTo>
                    <a:lnTo>
                      <a:pt x="0" y="25765"/>
                    </a:lnTo>
                    <a:cubicBezTo>
                      <a:pt x="0" y="11535"/>
                      <a:pt x="11535" y="0"/>
                      <a:pt x="25765" y="0"/>
                    </a:cubicBezTo>
                    <a:close/>
                  </a:path>
                </a:pathLst>
              </a:custGeom>
              <a:solidFill>
                <a:srgbClr val="003BAD"/>
              </a:solidFill>
            </p:spPr>
            <p:txBody>
              <a:bodyPr/>
              <a:lstStyle/>
              <a:p>
                <a:endParaRPr lang="en-VN"/>
              </a:p>
            </p:txBody>
          </p:sp>
          <p:sp>
            <p:nvSpPr>
              <p:cNvPr id="9" name="TextBox 9"/>
              <p:cNvSpPr txBox="1"/>
              <p:nvPr/>
            </p:nvSpPr>
            <p:spPr>
              <a:xfrm>
                <a:off x="0" y="-38100"/>
                <a:ext cx="4036117" cy="31595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82111" y="161886"/>
              <a:ext cx="20150732" cy="987637"/>
            </a:xfrm>
            <a:prstGeom prst="rect">
              <a:avLst/>
            </a:prstGeom>
          </p:spPr>
          <p:txBody>
            <a:bodyPr lIns="0" tIns="0" rIns="0" bIns="0" rtlCol="0" anchor="t">
              <a:spAutoFit/>
            </a:bodyPr>
            <a:lstStyle/>
            <a:p>
              <a:pPr algn="ctr">
                <a:lnSpc>
                  <a:spcPts val="6159"/>
                </a:lnSpc>
                <a:spcBef>
                  <a:spcPct val="0"/>
                </a:spcBef>
              </a:pPr>
              <a:r>
                <a:rPr lang="en-US" sz="4399" dirty="0">
                  <a:solidFill>
                    <a:srgbClr val="FFFFFF"/>
                  </a:solidFill>
                  <a:latin typeface="DFVN Camar"/>
                  <a:ea typeface="DFVN Camar"/>
                  <a:cs typeface="DFVN Camar"/>
                  <a:sym typeface="DFVN Camar"/>
                </a:rPr>
                <a:t>Các </a:t>
              </a:r>
              <a:r>
                <a:rPr lang="en-US" sz="4399" dirty="0" err="1">
                  <a:solidFill>
                    <a:srgbClr val="FFFFFF"/>
                  </a:solidFill>
                  <a:latin typeface="DFVN Camar"/>
                  <a:ea typeface="DFVN Camar"/>
                  <a:cs typeface="DFVN Camar"/>
                  <a:sym typeface="DFVN Camar"/>
                </a:rPr>
                <a:t>bước</a:t>
              </a:r>
              <a:r>
                <a:rPr lang="en-US" sz="4399" dirty="0">
                  <a:solidFill>
                    <a:srgbClr val="FFFFFF"/>
                  </a:solidFill>
                  <a:latin typeface="DFVN Camar"/>
                  <a:ea typeface="DFVN Camar"/>
                  <a:cs typeface="DFVN Camar"/>
                  <a:sym typeface="DFVN Camar"/>
                </a:rPr>
                <a:t> </a:t>
              </a:r>
              <a:r>
                <a:rPr lang="en-US" sz="4399" dirty="0" err="1">
                  <a:solidFill>
                    <a:srgbClr val="FFFFFF"/>
                  </a:solidFill>
                  <a:latin typeface="DFVN Camar"/>
                  <a:ea typeface="DFVN Camar"/>
                  <a:cs typeface="DFVN Camar"/>
                  <a:sym typeface="DFVN Camar"/>
                </a:rPr>
                <a:t>xây</a:t>
              </a:r>
              <a:r>
                <a:rPr lang="en-US" sz="4399" dirty="0">
                  <a:solidFill>
                    <a:srgbClr val="FFFFFF"/>
                  </a:solidFill>
                  <a:latin typeface="DFVN Camar"/>
                  <a:ea typeface="DFVN Camar"/>
                  <a:cs typeface="DFVN Camar"/>
                  <a:sym typeface="DFVN Camar"/>
                </a:rPr>
                <a:t> </a:t>
              </a:r>
              <a:r>
                <a:rPr lang="en-US" sz="4399" dirty="0" err="1">
                  <a:solidFill>
                    <a:srgbClr val="FFFFFF"/>
                  </a:solidFill>
                  <a:latin typeface="DFVN Camar"/>
                  <a:ea typeface="DFVN Camar"/>
                  <a:cs typeface="DFVN Camar"/>
                  <a:sym typeface="DFVN Camar"/>
                </a:rPr>
                <a:t>dựng</a:t>
              </a:r>
              <a:r>
                <a:rPr lang="en-US" sz="4399" dirty="0">
                  <a:solidFill>
                    <a:srgbClr val="FFFFFF"/>
                  </a:solidFill>
                  <a:latin typeface="DFVN Camar"/>
                  <a:ea typeface="DFVN Camar"/>
                  <a:cs typeface="DFVN Camar"/>
                  <a:sym typeface="DFVN Camar"/>
                </a:rPr>
                <a:t> </a:t>
              </a:r>
              <a:r>
                <a:rPr lang="en-US" sz="4399" dirty="0" err="1">
                  <a:solidFill>
                    <a:srgbClr val="FFFFFF"/>
                  </a:solidFill>
                  <a:latin typeface="DFVN Camar"/>
                  <a:ea typeface="DFVN Camar"/>
                  <a:cs typeface="DFVN Camar"/>
                  <a:sym typeface="DFVN Camar"/>
                </a:rPr>
                <a:t>chương</a:t>
              </a:r>
              <a:r>
                <a:rPr lang="en-US" sz="4399" dirty="0">
                  <a:solidFill>
                    <a:srgbClr val="FFFFFF"/>
                  </a:solidFill>
                  <a:latin typeface="DFVN Camar"/>
                  <a:ea typeface="DFVN Camar"/>
                  <a:cs typeface="DFVN Camar"/>
                  <a:sym typeface="DFVN Camar"/>
                </a:rPr>
                <a:t> </a:t>
              </a:r>
              <a:r>
                <a:rPr lang="en-US" sz="4399" dirty="0" err="1">
                  <a:solidFill>
                    <a:srgbClr val="FFFFFF"/>
                  </a:solidFill>
                  <a:latin typeface="DFVN Camar"/>
                  <a:ea typeface="DFVN Camar"/>
                  <a:cs typeface="DFVN Camar"/>
                  <a:sym typeface="DFVN Camar"/>
                </a:rPr>
                <a:t>trình</a:t>
              </a:r>
              <a:r>
                <a:rPr lang="en-US" sz="4399" dirty="0">
                  <a:solidFill>
                    <a:srgbClr val="FFFFFF"/>
                  </a:solidFill>
                  <a:latin typeface="DFVN Camar"/>
                  <a:ea typeface="DFVN Camar"/>
                  <a:cs typeface="DFVN Camar"/>
                  <a:sym typeface="DFVN Camar"/>
                </a:rPr>
                <a:t> </a:t>
              </a:r>
            </a:p>
          </p:txBody>
        </p:sp>
      </p:grpSp>
      <p:sp>
        <p:nvSpPr>
          <p:cNvPr id="11" name="Freeform 11"/>
          <p:cNvSpPr/>
          <p:nvPr/>
        </p:nvSpPr>
        <p:spPr>
          <a:xfrm>
            <a:off x="1269924" y="3258746"/>
            <a:ext cx="5521839" cy="2504328"/>
          </a:xfrm>
          <a:custGeom>
            <a:avLst/>
            <a:gdLst/>
            <a:ahLst/>
            <a:cxnLst/>
            <a:rect l="l" t="t" r="r" b="b"/>
            <a:pathLst>
              <a:path w="5521839" h="2504328">
                <a:moveTo>
                  <a:pt x="0" y="0"/>
                </a:moveTo>
                <a:lnTo>
                  <a:pt x="5521839" y="0"/>
                </a:lnTo>
                <a:lnTo>
                  <a:pt x="5521839" y="2504329"/>
                </a:lnTo>
                <a:lnTo>
                  <a:pt x="0" y="2504329"/>
                </a:lnTo>
                <a:lnTo>
                  <a:pt x="0" y="0"/>
                </a:lnTo>
                <a:close/>
              </a:path>
            </a:pathLst>
          </a:custGeom>
          <a:blipFill>
            <a:blip r:embed="rId9"/>
            <a:stretch>
              <a:fillRect/>
            </a:stretch>
          </a:blipFill>
        </p:spPr>
        <p:txBody>
          <a:bodyPr/>
          <a:lstStyle/>
          <a:p>
            <a:endParaRPr lang="en-VN"/>
          </a:p>
        </p:txBody>
      </p:sp>
      <p:sp>
        <p:nvSpPr>
          <p:cNvPr id="12" name="Freeform 12"/>
          <p:cNvSpPr/>
          <p:nvPr/>
        </p:nvSpPr>
        <p:spPr>
          <a:xfrm>
            <a:off x="1306282" y="6200019"/>
            <a:ext cx="5799008" cy="3131199"/>
          </a:xfrm>
          <a:custGeom>
            <a:avLst/>
            <a:gdLst/>
            <a:ahLst/>
            <a:cxnLst/>
            <a:rect l="l" t="t" r="r" b="b"/>
            <a:pathLst>
              <a:path w="5799008" h="3131199">
                <a:moveTo>
                  <a:pt x="0" y="0"/>
                </a:moveTo>
                <a:lnTo>
                  <a:pt x="5799008" y="0"/>
                </a:lnTo>
                <a:lnTo>
                  <a:pt x="5799008" y="3131200"/>
                </a:lnTo>
                <a:lnTo>
                  <a:pt x="0" y="3131200"/>
                </a:lnTo>
                <a:lnTo>
                  <a:pt x="0" y="0"/>
                </a:lnTo>
                <a:close/>
              </a:path>
            </a:pathLst>
          </a:custGeom>
          <a:blipFill>
            <a:blip r:embed="rId10"/>
            <a:stretch>
              <a:fillRect t="-8473" r="-4407" b="-1185"/>
            </a:stretch>
          </a:blipFill>
        </p:spPr>
        <p:txBody>
          <a:bodyPr/>
          <a:lstStyle/>
          <a:p>
            <a:endParaRPr lang="en-VN"/>
          </a:p>
        </p:txBody>
      </p:sp>
      <p:sp>
        <p:nvSpPr>
          <p:cNvPr id="13" name="TextBox 13"/>
          <p:cNvSpPr txBox="1"/>
          <p:nvPr/>
        </p:nvSpPr>
        <p:spPr>
          <a:xfrm>
            <a:off x="7724659" y="3355219"/>
            <a:ext cx="10195357" cy="5613400"/>
          </a:xfrm>
          <a:prstGeom prst="rect">
            <a:avLst/>
          </a:prstGeom>
        </p:spPr>
        <p:txBody>
          <a:bodyPr lIns="0" tIns="0" rIns="0" bIns="0" rtlCol="0" anchor="t">
            <a:spAutoFit/>
          </a:bodyPr>
          <a:lstStyle/>
          <a:p>
            <a:pPr algn="ctr">
              <a:lnSpc>
                <a:spcPts val="5599"/>
              </a:lnSpc>
              <a:spcBef>
                <a:spcPct val="0"/>
              </a:spcBef>
            </a:pPr>
            <a:r>
              <a:rPr lang="en-US" sz="3999" b="1" dirty="0">
                <a:solidFill>
                  <a:srgbClr val="000000"/>
                </a:solidFill>
                <a:latin typeface="Cabin Bold"/>
                <a:ea typeface="Cabin Bold"/>
                <a:cs typeface="Cabin Bold"/>
                <a:sym typeface="Cabin Bold"/>
              </a:rPr>
              <a:t>Phương </a:t>
            </a:r>
            <a:r>
              <a:rPr lang="en-US" sz="3999" b="1" dirty="0" err="1">
                <a:solidFill>
                  <a:srgbClr val="000000"/>
                </a:solidFill>
                <a:latin typeface="Cabin Bold"/>
                <a:ea typeface="Cabin Bold"/>
                <a:cs typeface="Cabin Bold"/>
                <a:sym typeface="Cabin Bold"/>
              </a:rPr>
              <a:t>pháp</a:t>
            </a:r>
            <a:r>
              <a:rPr lang="en-US" sz="3999" b="1" dirty="0">
                <a:solidFill>
                  <a:srgbClr val="000000"/>
                </a:solidFill>
                <a:latin typeface="Cabin Bold"/>
                <a:ea typeface="Cabin Bold"/>
                <a:cs typeface="Cabin Bold"/>
                <a:sym typeface="Cabin Bold"/>
              </a:rPr>
              <a:t> </a:t>
            </a:r>
            <a:r>
              <a:rPr lang="en-US" sz="3999" b="1" dirty="0" err="1">
                <a:solidFill>
                  <a:srgbClr val="000000"/>
                </a:solidFill>
                <a:latin typeface="Cabin Bold"/>
                <a:ea typeface="Cabin Bold"/>
                <a:cs typeface="Cabin Bold"/>
                <a:sym typeface="Cabin Bold"/>
              </a:rPr>
              <a:t>giải</a:t>
            </a:r>
            <a:r>
              <a:rPr lang="en-US" sz="3999" b="1" dirty="0">
                <a:solidFill>
                  <a:srgbClr val="000000"/>
                </a:solidFill>
                <a:latin typeface="Cabin Bold"/>
                <a:ea typeface="Cabin Bold"/>
                <a:cs typeface="Cabin Bold"/>
                <a:sym typeface="Cabin Bold"/>
              </a:rPr>
              <a:t> – Thomas Algorithm (</a:t>
            </a:r>
            <a:r>
              <a:rPr lang="en-US" sz="3999" b="1" dirty="0" err="1">
                <a:solidFill>
                  <a:srgbClr val="000000"/>
                </a:solidFill>
                <a:latin typeface="Cabin Bold"/>
                <a:ea typeface="Cabin Bold"/>
                <a:cs typeface="Cabin Bold"/>
                <a:sym typeface="Cabin Bold"/>
              </a:rPr>
              <a:t>biến</a:t>
            </a:r>
            <a:r>
              <a:rPr lang="en-US" sz="3999" b="1" dirty="0">
                <a:solidFill>
                  <a:srgbClr val="000000"/>
                </a:solidFill>
                <a:latin typeface="Cabin Bold"/>
                <a:ea typeface="Cabin Bold"/>
                <a:cs typeface="Cabin Bold"/>
                <a:sym typeface="Cabin Bold"/>
              </a:rPr>
              <a:t> </a:t>
            </a:r>
            <a:r>
              <a:rPr lang="en-US" sz="3999" b="1" dirty="0" err="1">
                <a:solidFill>
                  <a:srgbClr val="000000"/>
                </a:solidFill>
                <a:latin typeface="Cabin Bold"/>
                <a:ea typeface="Cabin Bold"/>
                <a:cs typeface="Cabin Bold"/>
                <a:sym typeface="Cabin Bold"/>
              </a:rPr>
              <a:t>thể</a:t>
            </a:r>
            <a:r>
              <a:rPr lang="en-US" sz="3999" b="1" dirty="0">
                <a:solidFill>
                  <a:srgbClr val="000000"/>
                </a:solidFill>
                <a:latin typeface="Cabin Bold"/>
                <a:ea typeface="Cabin Bold"/>
                <a:cs typeface="Cabin Bold"/>
                <a:sym typeface="Cabin Bold"/>
              </a:rPr>
              <a:t> </a:t>
            </a:r>
            <a:r>
              <a:rPr lang="en-US" sz="3999" b="1" dirty="0" err="1">
                <a:solidFill>
                  <a:srgbClr val="000000"/>
                </a:solidFill>
                <a:latin typeface="Cabin Bold"/>
                <a:ea typeface="Cabin Bold"/>
                <a:cs typeface="Cabin Bold"/>
                <a:sym typeface="Cabin Bold"/>
              </a:rPr>
              <a:t>của</a:t>
            </a:r>
            <a:r>
              <a:rPr lang="en-US" sz="3999" b="1" dirty="0">
                <a:solidFill>
                  <a:srgbClr val="000000"/>
                </a:solidFill>
                <a:latin typeface="Cabin Bold"/>
                <a:ea typeface="Cabin Bold"/>
                <a:cs typeface="Cabin Bold"/>
                <a:sym typeface="Cabin Bold"/>
              </a:rPr>
              <a:t> Gauss)</a:t>
            </a:r>
          </a:p>
          <a:p>
            <a:pPr algn="l">
              <a:lnSpc>
                <a:spcPts val="5599"/>
              </a:lnSpc>
              <a:spcBef>
                <a:spcPct val="0"/>
              </a:spcBef>
            </a:pPr>
            <a:r>
              <a:rPr lang="en-US" sz="3999" b="1" dirty="0" err="1">
                <a:solidFill>
                  <a:srgbClr val="000000"/>
                </a:solidFill>
                <a:latin typeface="Cabin Bold"/>
                <a:ea typeface="Cabin Bold"/>
                <a:cs typeface="Cabin Bold"/>
                <a:sym typeface="Cabin Bold"/>
              </a:rPr>
              <a:t>Bước</a:t>
            </a:r>
            <a:r>
              <a:rPr lang="en-US" sz="3999" b="1" dirty="0">
                <a:solidFill>
                  <a:srgbClr val="000000"/>
                </a:solidFill>
                <a:latin typeface="Cabin Bold"/>
                <a:ea typeface="Cabin Bold"/>
                <a:cs typeface="Cabin Bold"/>
                <a:sym typeface="Cabin Bold"/>
              </a:rPr>
              <a:t> 1:</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Khử</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tiến</a:t>
            </a:r>
            <a:r>
              <a:rPr lang="en-US" sz="3999" dirty="0">
                <a:solidFill>
                  <a:srgbClr val="000000"/>
                </a:solidFill>
                <a:latin typeface="Cabin"/>
                <a:ea typeface="Cabin"/>
                <a:cs typeface="Cabin"/>
                <a:sym typeface="Cabin"/>
              </a:rPr>
              <a:t> (Forward Elimination)</a:t>
            </a:r>
          </a:p>
          <a:p>
            <a:pPr algn="l">
              <a:lnSpc>
                <a:spcPts val="5599"/>
              </a:lnSpc>
              <a:spcBef>
                <a:spcPct val="0"/>
              </a:spcBef>
            </a:pP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Loại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bỏ</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các</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phần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tử</a:t>
            </a:r>
            <a:r>
              <a:rPr lang="en-US" sz="3999" dirty="0">
                <a:solidFill>
                  <a:srgbClr val="000000"/>
                </a:solidFill>
                <a:latin typeface="Cabin"/>
                <a:ea typeface="Cabin"/>
                <a:cs typeface="Cabin"/>
                <a:sym typeface="Cabin"/>
              </a:rPr>
              <a:t> ​     </a:t>
            </a:r>
            <a:r>
              <a:rPr lang="en-US" sz="3999" dirty="0" err="1">
                <a:solidFill>
                  <a:srgbClr val="000000"/>
                </a:solidFill>
                <a:latin typeface="Cabin"/>
                <a:ea typeface="Cabin"/>
                <a:cs typeface="Cabin"/>
                <a:sym typeface="Cabin"/>
              </a:rPr>
              <a:t>phía</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dưới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đường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chéo</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chính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bằng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cách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thay</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đổi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và</a:t>
            </a:r>
            <a:r>
              <a:rPr lang="en-US" sz="3999" dirty="0">
                <a:solidFill>
                  <a:srgbClr val="000000"/>
                </a:solidFill>
                <a:latin typeface="Cabin"/>
                <a:ea typeface="Cabin"/>
                <a:cs typeface="Cabin"/>
                <a:sym typeface="Cabin"/>
              </a:rPr>
              <a:t> ​</a:t>
            </a:r>
          </a:p>
          <a:p>
            <a:pPr algn="l">
              <a:lnSpc>
                <a:spcPts val="5599"/>
              </a:lnSpc>
              <a:spcBef>
                <a:spcPct val="0"/>
              </a:spcBef>
            </a:pPr>
            <a:r>
              <a:rPr lang="en-US" sz="3999" b="1" dirty="0" err="1">
                <a:solidFill>
                  <a:srgbClr val="000000"/>
                </a:solidFill>
                <a:latin typeface="Cabin Bold"/>
                <a:ea typeface="Cabin Bold"/>
                <a:cs typeface="Cabin Bold"/>
                <a:sym typeface="Cabin Bold"/>
              </a:rPr>
              <a:t>Bước</a:t>
            </a:r>
            <a:r>
              <a:rPr lang="en-US" sz="3999" b="1" dirty="0">
                <a:solidFill>
                  <a:srgbClr val="000000"/>
                </a:solidFill>
                <a:latin typeface="Cabin Bold"/>
                <a:ea typeface="Cabin Bold"/>
                <a:cs typeface="Cabin Bold"/>
                <a:sym typeface="Cabin Bold"/>
              </a:rPr>
              <a:t> 2:</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Thế</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ngược</a:t>
            </a:r>
            <a:r>
              <a:rPr lang="en-US" sz="3999" dirty="0">
                <a:solidFill>
                  <a:srgbClr val="000000"/>
                </a:solidFill>
                <a:latin typeface="Cabin"/>
                <a:ea typeface="Cabin"/>
                <a:cs typeface="Cabin"/>
                <a:sym typeface="Cabin"/>
              </a:rPr>
              <a:t> (Back Substitution)</a:t>
            </a:r>
          </a:p>
          <a:p>
            <a:pPr algn="l">
              <a:lnSpc>
                <a:spcPts val="5599"/>
              </a:lnSpc>
              <a:spcBef>
                <a:spcPct val="0"/>
              </a:spcBef>
            </a:pPr>
            <a:r>
              <a:rPr lang="en-US" sz="3999" dirty="0">
                <a:solidFill>
                  <a:srgbClr val="000000"/>
                </a:solidFill>
                <a:latin typeface="Cabin"/>
                <a:ea typeface="Cabin"/>
                <a:cs typeface="Cabin"/>
                <a:sym typeface="Cabin"/>
              </a:rPr>
              <a:t>· Sau </a:t>
            </a:r>
            <a:r>
              <a:rPr lang="en-US" sz="3999" dirty="0" err="1">
                <a:solidFill>
                  <a:srgbClr val="000000"/>
                </a:solidFill>
                <a:latin typeface="Cabin"/>
                <a:ea typeface="Cabin"/>
                <a:cs typeface="Cabin"/>
                <a:sym typeface="Cabin"/>
              </a:rPr>
              <a:t>khi</a:t>
            </a:r>
            <a:r>
              <a:rPr lang="en-US" sz="3999" dirty="0">
                <a:solidFill>
                  <a:srgbClr val="000000"/>
                </a:solidFill>
                <a:latin typeface="Cabin"/>
                <a:ea typeface="Cabin"/>
                <a:cs typeface="Cabin"/>
                <a:sym typeface="Cabin"/>
              </a:rPr>
              <a:t> ma </a:t>
            </a:r>
            <a:r>
              <a:rPr lang="en-US" sz="3999" dirty="0" err="1">
                <a:solidFill>
                  <a:srgbClr val="000000"/>
                </a:solidFill>
                <a:latin typeface="Cabin"/>
                <a:ea typeface="Cabin"/>
                <a:cs typeface="Cabin"/>
                <a:sym typeface="Cabin"/>
              </a:rPr>
              <a:t>trận</a:t>
            </a:r>
            <a:r>
              <a:rPr lang="en-US" sz="3999" dirty="0">
                <a:solidFill>
                  <a:srgbClr val="000000"/>
                </a:solidFill>
                <a:latin typeface="Cabin"/>
                <a:ea typeface="Cabin"/>
                <a:cs typeface="Cabin"/>
                <a:sym typeface="Cabin"/>
              </a:rPr>
              <a:t> tam </a:t>
            </a:r>
            <a:r>
              <a:rPr lang="en-US" sz="3999" dirty="0" err="1">
                <a:solidFill>
                  <a:srgbClr val="000000"/>
                </a:solidFill>
                <a:latin typeface="Cabin"/>
                <a:ea typeface="Cabin"/>
                <a:cs typeface="Cabin"/>
                <a:sym typeface="Cabin"/>
              </a:rPr>
              <a:t>giác</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trên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đã</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được</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tạo</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ra</a:t>
            </a:r>
            <a:r>
              <a:rPr lang="en-US" sz="3999" dirty="0">
                <a:solidFill>
                  <a:srgbClr val="000000"/>
                </a:solidFill>
                <a:latin typeface="Cabin"/>
                <a:ea typeface="Cabin"/>
                <a:cs typeface="Cabin"/>
                <a:sym typeface="Cabin"/>
              </a:rPr>
              <a:t>, ta </a:t>
            </a:r>
            <a:r>
              <a:rPr lang="en-US" sz="3999" dirty="0" err="1">
                <a:solidFill>
                  <a:srgbClr val="000000"/>
                </a:solidFill>
                <a:latin typeface="Cabin"/>
                <a:ea typeface="Cabin"/>
                <a:cs typeface="Cabin"/>
                <a:sym typeface="Cabin"/>
              </a:rPr>
              <a:t>thế</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ngược</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để</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tìm</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nghiệm</a:t>
            </a:r>
            <a:r>
              <a:rPr lang="en-US" sz="3999" dirty="0">
                <a:solidFill>
                  <a:srgbClr val="000000"/>
                </a:solidFill>
                <a:latin typeface="Cabin"/>
                <a:ea typeface="Cabin"/>
                <a:cs typeface="Cabin"/>
                <a:sym typeface="Cabin"/>
              </a:rPr>
              <a:t> ​     </a:t>
            </a:r>
            <a:r>
              <a:rPr lang="en-US" sz="3999" dirty="0" err="1">
                <a:solidFill>
                  <a:srgbClr val="000000"/>
                </a:solidFill>
                <a:latin typeface="Cabin"/>
                <a:ea typeface="Cabin"/>
                <a:cs typeface="Cabin"/>
                <a:sym typeface="Cabin"/>
              </a:rPr>
              <a:t>từ</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dưới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lên</a:t>
            </a:r>
            <a:r>
              <a:rPr lang="en-US" sz="3999" dirty="0">
                <a:solidFill>
                  <a:srgbClr val="000000"/>
                </a:solidFill>
                <a:latin typeface="Cabin"/>
                <a:ea typeface="Cabin"/>
                <a:cs typeface="Cabin"/>
                <a:sym typeface="Cabin"/>
              </a:rPr>
              <a:t>.</a:t>
            </a:r>
          </a:p>
        </p:txBody>
      </p:sp>
      <p:sp>
        <p:nvSpPr>
          <p:cNvPr id="14" name="Freeform 14"/>
          <p:cNvSpPr/>
          <p:nvPr/>
        </p:nvSpPr>
        <p:spPr>
          <a:xfrm>
            <a:off x="12210704" y="5471455"/>
            <a:ext cx="423002" cy="615275"/>
          </a:xfrm>
          <a:custGeom>
            <a:avLst/>
            <a:gdLst/>
            <a:ahLst/>
            <a:cxnLst/>
            <a:rect l="l" t="t" r="r" b="b"/>
            <a:pathLst>
              <a:path w="423002" h="615275">
                <a:moveTo>
                  <a:pt x="0" y="0"/>
                </a:moveTo>
                <a:lnTo>
                  <a:pt x="423001" y="0"/>
                </a:lnTo>
                <a:lnTo>
                  <a:pt x="423001" y="615275"/>
                </a:lnTo>
                <a:lnTo>
                  <a:pt x="0" y="615275"/>
                </a:lnTo>
                <a:lnTo>
                  <a:pt x="0" y="0"/>
                </a:lnTo>
                <a:close/>
              </a:path>
            </a:pathLst>
          </a:custGeom>
          <a:blipFill>
            <a:blip r:embed="rId11"/>
            <a:stretch>
              <a:fillRect/>
            </a:stretch>
          </a:blipFill>
        </p:spPr>
        <p:txBody>
          <a:bodyPr/>
          <a:lstStyle/>
          <a:p>
            <a:endParaRPr lang="en-VN"/>
          </a:p>
        </p:txBody>
      </p:sp>
      <p:sp>
        <p:nvSpPr>
          <p:cNvPr id="15" name="Freeform 15"/>
          <p:cNvSpPr/>
          <p:nvPr/>
        </p:nvSpPr>
        <p:spPr>
          <a:xfrm>
            <a:off x="13095438" y="6200019"/>
            <a:ext cx="412853" cy="584875"/>
          </a:xfrm>
          <a:custGeom>
            <a:avLst/>
            <a:gdLst/>
            <a:ahLst/>
            <a:cxnLst/>
            <a:rect l="l" t="t" r="r" b="b"/>
            <a:pathLst>
              <a:path w="412853" h="584875">
                <a:moveTo>
                  <a:pt x="0" y="0"/>
                </a:moveTo>
                <a:lnTo>
                  <a:pt x="412853" y="0"/>
                </a:lnTo>
                <a:lnTo>
                  <a:pt x="412853" y="584876"/>
                </a:lnTo>
                <a:lnTo>
                  <a:pt x="0" y="584876"/>
                </a:lnTo>
                <a:lnTo>
                  <a:pt x="0" y="0"/>
                </a:lnTo>
                <a:close/>
              </a:path>
            </a:pathLst>
          </a:custGeom>
          <a:blipFill>
            <a:blip r:embed="rId12"/>
            <a:stretch>
              <a:fillRect/>
            </a:stretch>
          </a:blipFill>
        </p:spPr>
        <p:txBody>
          <a:bodyPr/>
          <a:lstStyle/>
          <a:p>
            <a:endParaRPr lang="en-VN"/>
          </a:p>
        </p:txBody>
      </p:sp>
      <p:sp>
        <p:nvSpPr>
          <p:cNvPr id="16" name="Freeform 16"/>
          <p:cNvSpPr/>
          <p:nvPr/>
        </p:nvSpPr>
        <p:spPr>
          <a:xfrm>
            <a:off x="14399899" y="6200019"/>
            <a:ext cx="439747" cy="622975"/>
          </a:xfrm>
          <a:custGeom>
            <a:avLst/>
            <a:gdLst/>
            <a:ahLst/>
            <a:cxnLst/>
            <a:rect l="l" t="t" r="r" b="b"/>
            <a:pathLst>
              <a:path w="439747" h="622975">
                <a:moveTo>
                  <a:pt x="0" y="0"/>
                </a:moveTo>
                <a:lnTo>
                  <a:pt x="439747" y="0"/>
                </a:lnTo>
                <a:lnTo>
                  <a:pt x="439747" y="622976"/>
                </a:lnTo>
                <a:lnTo>
                  <a:pt x="0" y="622976"/>
                </a:lnTo>
                <a:lnTo>
                  <a:pt x="0" y="0"/>
                </a:lnTo>
                <a:close/>
              </a:path>
            </a:pathLst>
          </a:custGeom>
          <a:blipFill>
            <a:blip r:embed="rId13"/>
            <a:stretch>
              <a:fillRect/>
            </a:stretch>
          </a:blipFill>
        </p:spPr>
        <p:txBody>
          <a:bodyPr/>
          <a:lstStyle/>
          <a:p>
            <a:endParaRPr lang="en-VN"/>
          </a:p>
        </p:txBody>
      </p:sp>
      <p:sp>
        <p:nvSpPr>
          <p:cNvPr id="17" name="Freeform 17"/>
          <p:cNvSpPr/>
          <p:nvPr/>
        </p:nvSpPr>
        <p:spPr>
          <a:xfrm>
            <a:off x="13751417" y="8351971"/>
            <a:ext cx="448871" cy="586985"/>
          </a:xfrm>
          <a:custGeom>
            <a:avLst/>
            <a:gdLst/>
            <a:ahLst/>
            <a:cxnLst/>
            <a:rect l="l" t="t" r="r" b="b"/>
            <a:pathLst>
              <a:path w="448871" h="586985">
                <a:moveTo>
                  <a:pt x="0" y="0"/>
                </a:moveTo>
                <a:lnTo>
                  <a:pt x="448871" y="0"/>
                </a:lnTo>
                <a:lnTo>
                  <a:pt x="448871" y="586985"/>
                </a:lnTo>
                <a:lnTo>
                  <a:pt x="0" y="586985"/>
                </a:lnTo>
                <a:lnTo>
                  <a:pt x="0" y="0"/>
                </a:lnTo>
                <a:close/>
              </a:path>
            </a:pathLst>
          </a:custGeom>
          <a:blipFill>
            <a:blip r:embed="rId14"/>
            <a:stretch>
              <a:fillRect/>
            </a:stretch>
          </a:blipFill>
        </p:spPr>
        <p:txBody>
          <a:bodyPr/>
          <a:lstStyle/>
          <a:p>
            <a:endParaRPr lang="en-VN"/>
          </a:p>
        </p:txBody>
      </p:sp>
      <p:sp>
        <p:nvSpPr>
          <p:cNvPr id="18" name="TextBox 18"/>
          <p:cNvSpPr txBox="1"/>
          <p:nvPr/>
        </p:nvSpPr>
        <p:spPr>
          <a:xfrm>
            <a:off x="4396436" y="1511147"/>
            <a:ext cx="9548164" cy="669925"/>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000"/>
                </a:solidFill>
                <a:latin typeface="Paytone One"/>
                <a:ea typeface="Paytone One"/>
                <a:cs typeface="Paytone One"/>
                <a:sym typeface="Paytone One"/>
              </a:rPr>
              <a:t> </a:t>
            </a:r>
            <a:r>
              <a:rPr lang="en-US" sz="3999" dirty="0" err="1">
                <a:solidFill>
                  <a:srgbClr val="000000"/>
                </a:solidFill>
                <a:latin typeface="Paytone One"/>
                <a:ea typeface="Paytone One"/>
                <a:cs typeface="Paytone One"/>
                <a:sym typeface="Paytone One"/>
              </a:rPr>
              <a:t>Giải</a:t>
            </a:r>
            <a:r>
              <a:rPr lang="en-US" sz="3999" dirty="0">
                <a:solidFill>
                  <a:srgbClr val="000000"/>
                </a:solidFill>
                <a:latin typeface="Paytone One"/>
                <a:ea typeface="Paytone One"/>
                <a:cs typeface="Paytone One"/>
                <a:sym typeface="Paytone One"/>
              </a:rPr>
              <a:t> </a:t>
            </a:r>
            <a:r>
              <a:rPr lang="en-US" sz="3999" dirty="0" err="1">
                <a:solidFill>
                  <a:srgbClr val="000000"/>
                </a:solidFill>
                <a:latin typeface="Paytone One"/>
                <a:ea typeface="Paytone One"/>
                <a:cs typeface="Paytone One"/>
                <a:sym typeface="Paytone One"/>
              </a:rPr>
              <a:t>hệ</a:t>
            </a:r>
            <a:r>
              <a:rPr lang="en-US" sz="3999" dirty="0">
                <a:solidFill>
                  <a:srgbClr val="000000"/>
                </a:solidFill>
                <a:latin typeface="Paytone One"/>
                <a:ea typeface="Paytone One"/>
                <a:cs typeface="Paytone One"/>
                <a:sym typeface="Paytone One"/>
              </a:rPr>
              <a:t> </a:t>
            </a:r>
            <a:r>
              <a:rPr lang="en-US" sz="3999" dirty="0" err="1">
                <a:solidFill>
                  <a:srgbClr val="000000"/>
                </a:solidFill>
                <a:latin typeface="Paytone One"/>
                <a:ea typeface="Paytone One"/>
                <a:cs typeface="Paytone One"/>
                <a:sym typeface="Paytone One"/>
              </a:rPr>
              <a:t>phương</a:t>
            </a:r>
            <a:r>
              <a:rPr lang="en-US" sz="3999" dirty="0">
                <a:solidFill>
                  <a:srgbClr val="000000"/>
                </a:solidFill>
                <a:latin typeface="Paytone One"/>
                <a:ea typeface="Paytone One"/>
                <a:cs typeface="Paytone One"/>
                <a:sym typeface="Paytone One"/>
              </a:rPr>
              <a:t> </a:t>
            </a:r>
            <a:r>
              <a:rPr lang="en-US" sz="3999" dirty="0" err="1">
                <a:solidFill>
                  <a:srgbClr val="000000"/>
                </a:solidFill>
                <a:latin typeface="Paytone One"/>
                <a:ea typeface="Paytone One"/>
                <a:cs typeface="Paytone One"/>
                <a:sym typeface="Paytone One"/>
              </a:rPr>
              <a:t>trình</a:t>
            </a:r>
            <a:r>
              <a:rPr lang="en-US" sz="3999" dirty="0">
                <a:solidFill>
                  <a:srgbClr val="000000"/>
                </a:solidFill>
                <a:latin typeface="Paytone One"/>
                <a:ea typeface="Paytone One"/>
                <a:cs typeface="Paytone One"/>
                <a:sym typeface="Paytone One"/>
              </a:rPr>
              <a:t> 3 </a:t>
            </a:r>
            <a:r>
              <a:rPr lang="en-US" sz="3999" dirty="0" err="1">
                <a:solidFill>
                  <a:srgbClr val="000000"/>
                </a:solidFill>
                <a:latin typeface="Paytone One"/>
                <a:ea typeface="Paytone One"/>
                <a:cs typeface="Paytone One"/>
                <a:sym typeface="Paytone One"/>
              </a:rPr>
              <a:t>đường</a:t>
            </a:r>
            <a:r>
              <a:rPr lang="en-US" sz="3999" dirty="0">
                <a:solidFill>
                  <a:srgbClr val="000000"/>
                </a:solidFill>
                <a:latin typeface="Paytone One"/>
                <a:ea typeface="Paytone One"/>
                <a:cs typeface="Paytone One"/>
                <a:sym typeface="Paytone One"/>
              </a:rPr>
              <a:t> </a:t>
            </a:r>
            <a:r>
              <a:rPr lang="en-US" sz="3999" dirty="0" err="1">
                <a:solidFill>
                  <a:srgbClr val="000000"/>
                </a:solidFill>
                <a:latin typeface="Paytone One"/>
                <a:ea typeface="Paytone One"/>
                <a:cs typeface="Paytone One"/>
                <a:sym typeface="Paytone One"/>
              </a:rPr>
              <a:t>chéo</a:t>
            </a:r>
            <a:endParaRPr lang="en-US" sz="3999" dirty="0">
              <a:solidFill>
                <a:srgbClr val="000000"/>
              </a:solidFill>
              <a:latin typeface="Paytone One"/>
              <a:ea typeface="Paytone One"/>
              <a:cs typeface="Paytone One"/>
              <a:sym typeface="Paytone One"/>
            </a:endParaRPr>
          </a:p>
        </p:txBody>
      </p:sp>
      <p:sp>
        <p:nvSpPr>
          <p:cNvPr id="19" name="TextBox 19"/>
          <p:cNvSpPr txBox="1"/>
          <p:nvPr/>
        </p:nvSpPr>
        <p:spPr>
          <a:xfrm>
            <a:off x="374628" y="2389480"/>
            <a:ext cx="7662316" cy="1225550"/>
          </a:xfrm>
          <a:prstGeom prst="rect">
            <a:avLst/>
          </a:prstGeom>
        </p:spPr>
        <p:txBody>
          <a:bodyPr lIns="0" tIns="0" rIns="0" bIns="0" rtlCol="0" anchor="t">
            <a:spAutoFit/>
          </a:bodyPr>
          <a:lstStyle/>
          <a:p>
            <a:pPr algn="ctr">
              <a:lnSpc>
                <a:spcPts val="4900"/>
              </a:lnSpc>
              <a:spcBef>
                <a:spcPct val="0"/>
              </a:spcBef>
            </a:pPr>
            <a:r>
              <a:rPr lang="en-US" sz="3500" dirty="0">
                <a:solidFill>
                  <a:srgbClr val="000000"/>
                </a:solidFill>
                <a:latin typeface="Cabin"/>
                <a:ea typeface="Cabin"/>
                <a:cs typeface="Cabin"/>
                <a:sym typeface="Cabin"/>
              </a:rPr>
              <a:t>4 </a:t>
            </a:r>
            <a:r>
              <a:rPr lang="en-US" sz="3500" dirty="0" err="1">
                <a:solidFill>
                  <a:srgbClr val="000000"/>
                </a:solidFill>
                <a:latin typeface="Cabin"/>
                <a:ea typeface="Cabin"/>
                <a:cs typeface="Cabin"/>
                <a:sym typeface="Cabin"/>
              </a:rPr>
              <a:t>phương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trình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có</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dạng</a:t>
            </a:r>
            <a:r>
              <a:rPr lang="en-US" sz="3500" dirty="0">
                <a:solidFill>
                  <a:srgbClr val="000000"/>
                </a:solidFill>
                <a:latin typeface="Cabin"/>
                <a:ea typeface="Cabin"/>
                <a:cs typeface="Cabin"/>
                <a:sym typeface="Cabin"/>
              </a:rPr>
              <a:t> ma </a:t>
            </a:r>
            <a:r>
              <a:rPr lang="en-US" sz="3500" dirty="0" err="1">
                <a:solidFill>
                  <a:srgbClr val="000000"/>
                </a:solidFill>
                <a:latin typeface="Cabin"/>
                <a:ea typeface="Cabin"/>
                <a:cs typeface="Cabin"/>
                <a:sym typeface="Cabin"/>
              </a:rPr>
              <a:t>trận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như</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sau</a:t>
            </a:r>
            <a:r>
              <a:rPr lang="en-US" sz="3500" dirty="0">
                <a:solidFill>
                  <a:srgbClr val="000000"/>
                </a:solidFill>
                <a:latin typeface="Cabin"/>
                <a:ea typeface="Cabin"/>
                <a:cs typeface="Cabin"/>
                <a:sym typeface="Cabin"/>
              </a:rPr>
              <a:t>:</a:t>
            </a:r>
          </a:p>
          <a:p>
            <a:pPr algn="ctr">
              <a:lnSpc>
                <a:spcPts val="4900"/>
              </a:lnSpc>
              <a:spcBef>
                <a:spcPct val="0"/>
              </a:spcBef>
            </a:pPr>
            <a:endParaRPr lang="en-US" sz="3500" dirty="0">
              <a:solidFill>
                <a:srgbClr val="000000"/>
              </a:solidFill>
              <a:latin typeface="Cabin"/>
              <a:ea typeface="Cabin"/>
              <a:cs typeface="Cabin"/>
              <a:sym typeface="Cabi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heckerboard(across)">
                                      <p:cBhvr>
                                        <p:cTn id="27" dur="500"/>
                                        <p:tgtEl>
                                          <p:spTgt spid="1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heckerboard(across)">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5" grpId="0" animBg="1"/>
      <p:bldP spid="16" grpId="0" animBg="1"/>
      <p:bldP spid="17"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222" b="-34222"/>
            </a:stretch>
          </a:blipFill>
        </p:spPr>
        <p:txBody>
          <a:bodyPr/>
          <a:lstStyle/>
          <a:p>
            <a:endParaRPr lang="en-VN"/>
          </a:p>
        </p:txBody>
      </p:sp>
      <p:sp>
        <p:nvSpPr>
          <p:cNvPr id="3" name="Freeform 3"/>
          <p:cNvSpPr/>
          <p:nvPr/>
        </p:nvSpPr>
        <p:spPr>
          <a:xfrm>
            <a:off x="16594556" y="-552907"/>
            <a:ext cx="2650922" cy="1855645"/>
          </a:xfrm>
          <a:custGeom>
            <a:avLst/>
            <a:gdLst/>
            <a:ahLst/>
            <a:cxnLst/>
            <a:rect l="l" t="t" r="r" b="b"/>
            <a:pathLst>
              <a:path w="2650922" h="1855645">
                <a:moveTo>
                  <a:pt x="0" y="0"/>
                </a:moveTo>
                <a:lnTo>
                  <a:pt x="2650922" y="0"/>
                </a:lnTo>
                <a:lnTo>
                  <a:pt x="2650922" y="1855646"/>
                </a:lnTo>
                <a:lnTo>
                  <a:pt x="0" y="185564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grpSp>
        <p:nvGrpSpPr>
          <p:cNvPr id="4" name="Group 4"/>
          <p:cNvGrpSpPr/>
          <p:nvPr/>
        </p:nvGrpSpPr>
        <p:grpSpPr>
          <a:xfrm>
            <a:off x="1269924" y="238220"/>
            <a:ext cx="15324632" cy="1054994"/>
            <a:chOff x="0" y="0"/>
            <a:chExt cx="20432843" cy="1406658"/>
          </a:xfrm>
        </p:grpSpPr>
        <p:grpSp>
          <p:nvGrpSpPr>
            <p:cNvPr id="5" name="Group 5"/>
            <p:cNvGrpSpPr/>
            <p:nvPr/>
          </p:nvGrpSpPr>
          <p:grpSpPr>
            <a:xfrm>
              <a:off x="0" y="0"/>
              <a:ext cx="20432843" cy="1406658"/>
              <a:chOff x="0" y="0"/>
              <a:chExt cx="4036117" cy="277858"/>
            </a:xfrm>
          </p:grpSpPr>
          <p:sp>
            <p:nvSpPr>
              <p:cNvPr id="6" name="Freeform 6"/>
              <p:cNvSpPr/>
              <p:nvPr/>
            </p:nvSpPr>
            <p:spPr>
              <a:xfrm>
                <a:off x="0" y="0"/>
                <a:ext cx="4036117" cy="277858"/>
              </a:xfrm>
              <a:custGeom>
                <a:avLst/>
                <a:gdLst/>
                <a:ahLst/>
                <a:cxnLst/>
                <a:rect l="l" t="t" r="r" b="b"/>
                <a:pathLst>
                  <a:path w="4036117" h="277858">
                    <a:moveTo>
                      <a:pt x="25765" y="0"/>
                    </a:moveTo>
                    <a:lnTo>
                      <a:pt x="4010352" y="0"/>
                    </a:lnTo>
                    <a:cubicBezTo>
                      <a:pt x="4024582" y="0"/>
                      <a:pt x="4036117" y="11535"/>
                      <a:pt x="4036117" y="25765"/>
                    </a:cubicBezTo>
                    <a:lnTo>
                      <a:pt x="4036117" y="252094"/>
                    </a:lnTo>
                    <a:cubicBezTo>
                      <a:pt x="4036117" y="266323"/>
                      <a:pt x="4024582" y="277858"/>
                      <a:pt x="4010352" y="277858"/>
                    </a:cubicBezTo>
                    <a:lnTo>
                      <a:pt x="25765" y="277858"/>
                    </a:lnTo>
                    <a:cubicBezTo>
                      <a:pt x="11535" y="277858"/>
                      <a:pt x="0" y="266323"/>
                      <a:pt x="0" y="252094"/>
                    </a:cubicBezTo>
                    <a:lnTo>
                      <a:pt x="0" y="25765"/>
                    </a:lnTo>
                    <a:cubicBezTo>
                      <a:pt x="0" y="11535"/>
                      <a:pt x="11535" y="0"/>
                      <a:pt x="25765" y="0"/>
                    </a:cubicBezTo>
                    <a:close/>
                  </a:path>
                </a:pathLst>
              </a:custGeom>
              <a:solidFill>
                <a:srgbClr val="003BAD"/>
              </a:solidFill>
            </p:spPr>
            <p:txBody>
              <a:bodyPr/>
              <a:lstStyle/>
              <a:p>
                <a:endParaRPr lang="en-VN"/>
              </a:p>
            </p:txBody>
          </p:sp>
          <p:sp>
            <p:nvSpPr>
              <p:cNvPr id="7" name="TextBox 7"/>
              <p:cNvSpPr txBox="1"/>
              <p:nvPr/>
            </p:nvSpPr>
            <p:spPr>
              <a:xfrm>
                <a:off x="0" y="-38100"/>
                <a:ext cx="4036117" cy="31595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82111" y="161886"/>
              <a:ext cx="20150732" cy="987637"/>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DFVN Camar"/>
                  <a:ea typeface="DFVN Camar"/>
                  <a:cs typeface="DFVN Camar"/>
                  <a:sym typeface="DFVN Camar"/>
                </a:rPr>
                <a:t>Các bước xây dựng chương trình </a:t>
              </a:r>
            </a:p>
          </p:txBody>
        </p:sp>
      </p:grpSp>
      <p:sp>
        <p:nvSpPr>
          <p:cNvPr id="9" name="TextBox 9"/>
          <p:cNvSpPr txBox="1"/>
          <p:nvPr/>
        </p:nvSpPr>
        <p:spPr>
          <a:xfrm>
            <a:off x="110499" y="2255569"/>
            <a:ext cx="18177501" cy="3082925"/>
          </a:xfrm>
          <a:prstGeom prst="rect">
            <a:avLst/>
          </a:prstGeom>
        </p:spPr>
        <p:txBody>
          <a:bodyPr lIns="0" tIns="0" rIns="0" bIns="0" rtlCol="0" anchor="t">
            <a:spAutoFit/>
          </a:bodyPr>
          <a:lstStyle/>
          <a:p>
            <a:pPr algn="just">
              <a:lnSpc>
                <a:spcPts val="4900"/>
              </a:lnSpc>
              <a:spcBef>
                <a:spcPct val="0"/>
              </a:spcBef>
            </a:pPr>
            <a:r>
              <a:rPr lang="en-US" sz="3500" b="1" dirty="0" err="1">
                <a:solidFill>
                  <a:srgbClr val="000000"/>
                </a:solidFill>
                <a:latin typeface="Cabin Bold"/>
                <a:ea typeface="Cabin Bold"/>
                <a:cs typeface="Cabin Bold"/>
                <a:sym typeface="Cabin Bold"/>
              </a:rPr>
              <a:t>Bước</a:t>
            </a:r>
            <a:r>
              <a:rPr lang="en-US" sz="3500" b="1" dirty="0">
                <a:solidFill>
                  <a:srgbClr val="000000"/>
                </a:solidFill>
                <a:latin typeface="Cabin Bold"/>
                <a:ea typeface="Cabin Bold"/>
                <a:cs typeface="Cabin Bold"/>
                <a:sym typeface="Cabin Bold"/>
              </a:rPr>
              <a:t> 1:</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Xác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định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khoảng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chứa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điểm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nội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suy</a:t>
            </a:r>
            <a:endParaRPr lang="en-US" sz="3500" dirty="0">
              <a:solidFill>
                <a:srgbClr val="000000"/>
              </a:solidFill>
              <a:latin typeface="Cabin"/>
              <a:ea typeface="Cabin"/>
              <a:cs typeface="Cabin"/>
              <a:sym typeface="Cabin"/>
            </a:endParaRPr>
          </a:p>
          <a:p>
            <a:pPr algn="just">
              <a:lnSpc>
                <a:spcPts val="4900"/>
              </a:lnSpc>
              <a:spcBef>
                <a:spcPct val="0"/>
              </a:spcBef>
            </a:pPr>
            <a:r>
              <a:rPr lang="en-US" sz="3500" dirty="0">
                <a:solidFill>
                  <a:srgbClr val="000000"/>
                </a:solidFill>
                <a:latin typeface="Cabin"/>
                <a:ea typeface="Cabin"/>
                <a:cs typeface="Cabin"/>
                <a:sym typeface="Cabin"/>
              </a:rPr>
              <a:t>Cho </a:t>
            </a:r>
            <a:r>
              <a:rPr lang="en-US" sz="3500" dirty="0" err="1">
                <a:solidFill>
                  <a:srgbClr val="000000"/>
                </a:solidFill>
                <a:latin typeface="Cabin"/>
                <a:ea typeface="Cabin"/>
                <a:cs typeface="Cabin"/>
                <a:sym typeface="Cabin"/>
              </a:rPr>
              <a:t>điểm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nội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suy</a:t>
            </a:r>
            <a:r>
              <a:rPr lang="en-US" sz="3500" dirty="0">
                <a:solidFill>
                  <a:srgbClr val="000000"/>
                </a:solidFill>
                <a:latin typeface="Cabin"/>
                <a:ea typeface="Cabin"/>
                <a:cs typeface="Cabin"/>
                <a:sym typeface="Cabin"/>
              </a:rPr>
              <a:t> </a:t>
            </a:r>
          </a:p>
          <a:p>
            <a:pPr algn="just">
              <a:lnSpc>
                <a:spcPts val="4900"/>
              </a:lnSpc>
              <a:spcBef>
                <a:spcPct val="0"/>
              </a:spcBef>
            </a:pPr>
            <a:r>
              <a:rPr lang="en-US" sz="3500" dirty="0" err="1">
                <a:solidFill>
                  <a:srgbClr val="000000"/>
                </a:solidFill>
                <a:latin typeface="Cabin"/>
                <a:ea typeface="Cabin"/>
                <a:cs typeface="Cabin"/>
                <a:sym typeface="Cabin"/>
              </a:rPr>
              <a:t>Xác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định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khoảng</a:t>
            </a:r>
            <a:r>
              <a:rPr lang="en-US" sz="3500" dirty="0">
                <a:solidFill>
                  <a:srgbClr val="000000"/>
                </a:solidFill>
                <a:latin typeface="Cabin"/>
                <a:ea typeface="Cabin"/>
                <a:cs typeface="Cabin"/>
                <a:sym typeface="Cabin"/>
              </a:rPr>
              <a:t> [             ] </a:t>
            </a:r>
            <a:r>
              <a:rPr lang="en-US" sz="3500" dirty="0" err="1">
                <a:solidFill>
                  <a:srgbClr val="000000"/>
                </a:solidFill>
                <a:latin typeface="Cabin"/>
                <a:ea typeface="Cabin"/>
                <a:cs typeface="Cabin"/>
                <a:sym typeface="Cabin"/>
              </a:rPr>
              <a:t>sao</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cho</a:t>
            </a:r>
            <a:r>
              <a:rPr lang="en-US" sz="3500" dirty="0">
                <a:solidFill>
                  <a:srgbClr val="000000"/>
                </a:solidFill>
                <a:latin typeface="Cabin"/>
                <a:ea typeface="Cabin"/>
                <a:cs typeface="Cabin"/>
                <a:sym typeface="Cabin"/>
              </a:rPr>
              <a:t>: </a:t>
            </a:r>
          </a:p>
          <a:p>
            <a:pPr algn="just">
              <a:lnSpc>
                <a:spcPts val="4900"/>
              </a:lnSpc>
              <a:spcBef>
                <a:spcPct val="0"/>
              </a:spcBef>
            </a:pPr>
            <a:r>
              <a:rPr lang="en-US" sz="3500" dirty="0" err="1">
                <a:solidFill>
                  <a:srgbClr val="000000"/>
                </a:solidFill>
                <a:latin typeface="Cabin"/>
                <a:ea typeface="Cabin"/>
                <a:cs typeface="Cabin"/>
                <a:sym typeface="Cabin"/>
              </a:rPr>
              <a:t>Tìm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chỉ</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số</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thỏa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mãn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điều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kiện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đó</a:t>
            </a:r>
            <a:r>
              <a:rPr lang="en-US" sz="3500" dirty="0">
                <a:solidFill>
                  <a:srgbClr val="000000"/>
                </a:solidFill>
                <a:latin typeface="Cabin"/>
                <a:ea typeface="Cabin"/>
                <a:cs typeface="Cabin"/>
                <a:sym typeface="Cabin"/>
              </a:rPr>
              <a:t>.</a:t>
            </a:r>
          </a:p>
          <a:p>
            <a:pPr algn="just">
              <a:lnSpc>
                <a:spcPts val="4900"/>
              </a:lnSpc>
              <a:spcBef>
                <a:spcPct val="0"/>
              </a:spcBef>
            </a:pPr>
            <a:r>
              <a:rPr lang="en-US" sz="3500" dirty="0" err="1">
                <a:solidFill>
                  <a:srgbClr val="000000"/>
                </a:solidFill>
                <a:latin typeface="Cabin"/>
                <a:ea typeface="Cabin"/>
                <a:cs typeface="Cabin"/>
                <a:sym typeface="Cabin"/>
              </a:rPr>
              <a:t>Ghi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chú</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Nếu</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không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tìm</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thấy</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ví</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dụ</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đúng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bằng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giá</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trị</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cuối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cùng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chọn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đoạn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cuối</a:t>
            </a:r>
            <a:r>
              <a:rPr lang="en-US" sz="3500" dirty="0">
                <a:solidFill>
                  <a:srgbClr val="000000"/>
                </a:solidFill>
                <a:latin typeface="Cabin"/>
                <a:ea typeface="Cabin"/>
                <a:cs typeface="Cabin"/>
                <a:sym typeface="Cabin"/>
              </a:rPr>
              <a:t>.</a:t>
            </a:r>
          </a:p>
        </p:txBody>
      </p:sp>
      <p:sp>
        <p:nvSpPr>
          <p:cNvPr id="10" name="Freeform 10"/>
          <p:cNvSpPr/>
          <p:nvPr/>
        </p:nvSpPr>
        <p:spPr>
          <a:xfrm>
            <a:off x="3434763" y="2956406"/>
            <a:ext cx="429085" cy="561111"/>
          </a:xfrm>
          <a:custGeom>
            <a:avLst/>
            <a:gdLst/>
            <a:ahLst/>
            <a:cxnLst/>
            <a:rect l="l" t="t" r="r" b="b"/>
            <a:pathLst>
              <a:path w="429085" h="561111">
                <a:moveTo>
                  <a:pt x="0" y="0"/>
                </a:moveTo>
                <a:lnTo>
                  <a:pt x="429085" y="0"/>
                </a:lnTo>
                <a:lnTo>
                  <a:pt x="429085" y="561111"/>
                </a:lnTo>
                <a:lnTo>
                  <a:pt x="0" y="561111"/>
                </a:lnTo>
                <a:lnTo>
                  <a:pt x="0" y="0"/>
                </a:lnTo>
                <a:close/>
              </a:path>
            </a:pathLst>
          </a:custGeom>
          <a:blipFill>
            <a:blip r:embed="rId5"/>
            <a:stretch>
              <a:fillRect/>
            </a:stretch>
          </a:blipFill>
        </p:spPr>
        <p:txBody>
          <a:bodyPr/>
          <a:lstStyle/>
          <a:p>
            <a:endParaRPr lang="en-VN"/>
          </a:p>
        </p:txBody>
      </p:sp>
      <p:sp>
        <p:nvSpPr>
          <p:cNvPr id="11" name="Freeform 11"/>
          <p:cNvSpPr/>
          <p:nvPr/>
        </p:nvSpPr>
        <p:spPr>
          <a:xfrm>
            <a:off x="3415713" y="3580730"/>
            <a:ext cx="1316902" cy="508803"/>
          </a:xfrm>
          <a:custGeom>
            <a:avLst/>
            <a:gdLst/>
            <a:ahLst/>
            <a:cxnLst/>
            <a:rect l="l" t="t" r="r" b="b"/>
            <a:pathLst>
              <a:path w="1316902" h="508803">
                <a:moveTo>
                  <a:pt x="0" y="0"/>
                </a:moveTo>
                <a:lnTo>
                  <a:pt x="1316902" y="0"/>
                </a:lnTo>
                <a:lnTo>
                  <a:pt x="1316902" y="508803"/>
                </a:lnTo>
                <a:lnTo>
                  <a:pt x="0" y="508803"/>
                </a:lnTo>
                <a:lnTo>
                  <a:pt x="0" y="0"/>
                </a:lnTo>
                <a:close/>
              </a:path>
            </a:pathLst>
          </a:custGeom>
          <a:blipFill>
            <a:blip r:embed="rId6"/>
            <a:stretch>
              <a:fillRect/>
            </a:stretch>
          </a:blipFill>
        </p:spPr>
        <p:txBody>
          <a:bodyPr/>
          <a:lstStyle/>
          <a:p>
            <a:endParaRPr lang="en-VN"/>
          </a:p>
        </p:txBody>
      </p:sp>
      <p:sp>
        <p:nvSpPr>
          <p:cNvPr id="12" name="Freeform 12"/>
          <p:cNvSpPr/>
          <p:nvPr/>
        </p:nvSpPr>
        <p:spPr>
          <a:xfrm>
            <a:off x="6548935" y="3527042"/>
            <a:ext cx="3001383" cy="626662"/>
          </a:xfrm>
          <a:custGeom>
            <a:avLst/>
            <a:gdLst/>
            <a:ahLst/>
            <a:cxnLst/>
            <a:rect l="l" t="t" r="r" b="b"/>
            <a:pathLst>
              <a:path w="3001383" h="626662">
                <a:moveTo>
                  <a:pt x="0" y="0"/>
                </a:moveTo>
                <a:lnTo>
                  <a:pt x="3001383" y="0"/>
                </a:lnTo>
                <a:lnTo>
                  <a:pt x="3001383" y="626662"/>
                </a:lnTo>
                <a:lnTo>
                  <a:pt x="0" y="626662"/>
                </a:lnTo>
                <a:lnTo>
                  <a:pt x="0" y="0"/>
                </a:lnTo>
                <a:close/>
              </a:path>
            </a:pathLst>
          </a:custGeom>
          <a:blipFill>
            <a:blip r:embed="rId7"/>
            <a:stretch>
              <a:fillRect/>
            </a:stretch>
          </a:blipFill>
        </p:spPr>
        <p:txBody>
          <a:bodyPr/>
          <a:lstStyle/>
          <a:p>
            <a:endParaRPr lang="en-VN"/>
          </a:p>
        </p:txBody>
      </p:sp>
      <p:sp>
        <p:nvSpPr>
          <p:cNvPr id="13" name="Freeform 13"/>
          <p:cNvSpPr/>
          <p:nvPr/>
        </p:nvSpPr>
        <p:spPr>
          <a:xfrm>
            <a:off x="2064729" y="4144179"/>
            <a:ext cx="200332" cy="520864"/>
          </a:xfrm>
          <a:custGeom>
            <a:avLst/>
            <a:gdLst/>
            <a:ahLst/>
            <a:cxnLst/>
            <a:rect l="l" t="t" r="r" b="b"/>
            <a:pathLst>
              <a:path w="200332" h="520864">
                <a:moveTo>
                  <a:pt x="0" y="0"/>
                </a:moveTo>
                <a:lnTo>
                  <a:pt x="200332" y="0"/>
                </a:lnTo>
                <a:lnTo>
                  <a:pt x="200332" y="520864"/>
                </a:lnTo>
                <a:lnTo>
                  <a:pt x="0" y="520864"/>
                </a:lnTo>
                <a:lnTo>
                  <a:pt x="0" y="0"/>
                </a:lnTo>
                <a:close/>
              </a:path>
            </a:pathLst>
          </a:custGeom>
          <a:blipFill>
            <a:blip r:embed="rId8"/>
            <a:stretch>
              <a:fillRect/>
            </a:stretch>
          </a:blipFill>
        </p:spPr>
        <p:txBody>
          <a:bodyPr/>
          <a:lstStyle/>
          <a:p>
            <a:endParaRPr lang="en-VN"/>
          </a:p>
        </p:txBody>
      </p:sp>
      <p:sp>
        <p:nvSpPr>
          <p:cNvPr id="14" name="Freeform 14"/>
          <p:cNvSpPr/>
          <p:nvPr/>
        </p:nvSpPr>
        <p:spPr>
          <a:xfrm>
            <a:off x="6595731" y="4784023"/>
            <a:ext cx="441726" cy="611621"/>
          </a:xfrm>
          <a:custGeom>
            <a:avLst/>
            <a:gdLst/>
            <a:ahLst/>
            <a:cxnLst/>
            <a:rect l="l" t="t" r="r" b="b"/>
            <a:pathLst>
              <a:path w="441726" h="611621">
                <a:moveTo>
                  <a:pt x="0" y="0"/>
                </a:moveTo>
                <a:lnTo>
                  <a:pt x="441726" y="0"/>
                </a:lnTo>
                <a:lnTo>
                  <a:pt x="441726" y="611621"/>
                </a:lnTo>
                <a:lnTo>
                  <a:pt x="0" y="611621"/>
                </a:lnTo>
                <a:lnTo>
                  <a:pt x="0" y="0"/>
                </a:lnTo>
                <a:close/>
              </a:path>
            </a:pathLst>
          </a:custGeom>
          <a:blipFill>
            <a:blip r:embed="rId9"/>
            <a:stretch>
              <a:fillRect/>
            </a:stretch>
          </a:blipFill>
        </p:spPr>
        <p:txBody>
          <a:bodyPr/>
          <a:lstStyle/>
          <a:p>
            <a:endParaRPr lang="en-VN"/>
          </a:p>
        </p:txBody>
      </p:sp>
      <p:grpSp>
        <p:nvGrpSpPr>
          <p:cNvPr id="15" name="Group 15"/>
          <p:cNvGrpSpPr/>
          <p:nvPr/>
        </p:nvGrpSpPr>
        <p:grpSpPr>
          <a:xfrm>
            <a:off x="110499" y="5319444"/>
            <a:ext cx="18288000" cy="1825625"/>
            <a:chOff x="0" y="-76200"/>
            <a:chExt cx="24384000" cy="2434166"/>
          </a:xfrm>
        </p:grpSpPr>
        <p:sp>
          <p:nvSpPr>
            <p:cNvPr id="16" name="TextBox 16"/>
            <p:cNvSpPr txBox="1"/>
            <p:nvPr/>
          </p:nvSpPr>
          <p:spPr>
            <a:xfrm>
              <a:off x="0" y="-76200"/>
              <a:ext cx="24384000" cy="2434166"/>
            </a:xfrm>
            <a:prstGeom prst="rect">
              <a:avLst/>
            </a:prstGeom>
          </p:spPr>
          <p:txBody>
            <a:bodyPr lIns="0" tIns="0" rIns="0" bIns="0" rtlCol="0" anchor="t">
              <a:spAutoFit/>
            </a:bodyPr>
            <a:lstStyle/>
            <a:p>
              <a:pPr algn="just">
                <a:lnSpc>
                  <a:spcPts val="4900"/>
                </a:lnSpc>
                <a:spcBef>
                  <a:spcPct val="0"/>
                </a:spcBef>
              </a:pPr>
              <a:r>
                <a:rPr lang="en-US" sz="3500" b="1" dirty="0" err="1">
                  <a:solidFill>
                    <a:srgbClr val="000000"/>
                  </a:solidFill>
                  <a:latin typeface="Cabin Bold"/>
                  <a:ea typeface="Cabin Bold"/>
                  <a:cs typeface="Cabin Bold"/>
                  <a:sym typeface="Cabin Bold"/>
                </a:rPr>
                <a:t>Bước</a:t>
              </a:r>
              <a:r>
                <a:rPr lang="en-US" sz="3500" b="1" dirty="0">
                  <a:solidFill>
                    <a:srgbClr val="000000"/>
                  </a:solidFill>
                  <a:latin typeface="Cabin Bold"/>
                  <a:ea typeface="Cabin Bold"/>
                  <a:cs typeface="Cabin Bold"/>
                  <a:sym typeface="Cabin Bold"/>
                </a:rPr>
                <a:t> 2:</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độ</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lệch</a:t>
              </a:r>
              <a:r>
                <a:rPr lang="en-US" sz="3500" dirty="0">
                  <a:solidFill>
                    <a:srgbClr val="000000"/>
                  </a:solidFill>
                  <a:latin typeface="Cabin"/>
                  <a:ea typeface="Cabin"/>
                  <a:cs typeface="Cabin"/>
                  <a:sym typeface="Cabin"/>
                </a:rPr>
                <a:t> </a:t>
              </a:r>
            </a:p>
            <a:p>
              <a:pPr algn="just">
                <a:lnSpc>
                  <a:spcPts val="4900"/>
                </a:lnSpc>
                <a:spcBef>
                  <a:spcPct val="0"/>
                </a:spcBef>
              </a:pPr>
              <a:r>
                <a:rPr lang="en-US" sz="3500" dirty="0">
                  <a:solidFill>
                    <a:srgbClr val="000000"/>
                  </a:solidFill>
                  <a:latin typeface="Cabin"/>
                  <a:ea typeface="Cabin"/>
                  <a:cs typeface="Cabin"/>
                  <a:sym typeface="Cabin"/>
                </a:rPr>
                <a:t>Sau </a:t>
              </a:r>
              <a:r>
                <a:rPr lang="en-US" sz="3500" dirty="0" err="1">
                  <a:solidFill>
                    <a:srgbClr val="000000"/>
                  </a:solidFill>
                  <a:latin typeface="Cabin"/>
                  <a:ea typeface="Cabin"/>
                  <a:cs typeface="Cabin"/>
                  <a:sym typeface="Cabin"/>
                </a:rPr>
                <a:t>khi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xác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định</a:t>
              </a:r>
              <a:r>
                <a:rPr lang="en-US" sz="3500" dirty="0">
                  <a:solidFill>
                    <a:srgbClr val="000000"/>
                  </a:solidFill>
                  <a:latin typeface="Cabin"/>
                  <a:ea typeface="Cabin"/>
                  <a:cs typeface="Cabin"/>
                  <a:sym typeface="Cabin"/>
                </a:rPr>
                <a:t>   ,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a:t>
              </a:r>
            </a:p>
            <a:p>
              <a:pPr algn="just">
                <a:lnSpc>
                  <a:spcPts val="4900"/>
                </a:lnSpc>
                <a:spcBef>
                  <a:spcPct val="0"/>
                </a:spcBef>
              </a:pPr>
              <a:r>
                <a:rPr lang="en-US" sz="3500" dirty="0">
                  <a:solidFill>
                    <a:srgbClr val="000000"/>
                  </a:solidFill>
                  <a:latin typeface="Cabin"/>
                  <a:ea typeface="Cabin"/>
                  <a:cs typeface="Cabin"/>
                  <a:sym typeface="Cabin"/>
                </a:rPr>
                <a:t> </a:t>
              </a:r>
            </a:p>
          </p:txBody>
        </p:sp>
        <p:sp>
          <p:nvSpPr>
            <p:cNvPr id="17" name="Freeform 17"/>
            <p:cNvSpPr/>
            <p:nvPr/>
          </p:nvSpPr>
          <p:spPr>
            <a:xfrm>
              <a:off x="5219929" y="-41440"/>
              <a:ext cx="655471" cy="655470"/>
            </a:xfrm>
            <a:custGeom>
              <a:avLst/>
              <a:gdLst/>
              <a:ahLst/>
              <a:cxnLst/>
              <a:rect l="l" t="t" r="r" b="b"/>
              <a:pathLst>
                <a:path w="655471" h="655471">
                  <a:moveTo>
                    <a:pt x="0" y="0"/>
                  </a:moveTo>
                  <a:lnTo>
                    <a:pt x="655471" y="0"/>
                  </a:lnTo>
                  <a:lnTo>
                    <a:pt x="655471" y="655471"/>
                  </a:lnTo>
                  <a:lnTo>
                    <a:pt x="0" y="655471"/>
                  </a:lnTo>
                  <a:lnTo>
                    <a:pt x="0" y="0"/>
                  </a:lnTo>
                  <a:close/>
                </a:path>
              </a:pathLst>
            </a:custGeom>
            <a:blipFill>
              <a:blip r:embed="rId10"/>
              <a:stretch>
                <a:fillRect/>
              </a:stretch>
            </a:blipFill>
          </p:spPr>
          <p:txBody>
            <a:bodyPr/>
            <a:lstStyle/>
            <a:p>
              <a:endParaRPr lang="en-VN" dirty="0"/>
            </a:p>
          </p:txBody>
        </p:sp>
        <p:sp>
          <p:nvSpPr>
            <p:cNvPr id="18" name="Freeform 18"/>
            <p:cNvSpPr/>
            <p:nvPr/>
          </p:nvSpPr>
          <p:spPr>
            <a:xfrm>
              <a:off x="4159551" y="874703"/>
              <a:ext cx="187249" cy="608560"/>
            </a:xfrm>
            <a:custGeom>
              <a:avLst/>
              <a:gdLst/>
              <a:ahLst/>
              <a:cxnLst/>
              <a:rect l="l" t="t" r="r" b="b"/>
              <a:pathLst>
                <a:path w="187249" h="608560">
                  <a:moveTo>
                    <a:pt x="0" y="0"/>
                  </a:moveTo>
                  <a:lnTo>
                    <a:pt x="187250" y="0"/>
                  </a:lnTo>
                  <a:lnTo>
                    <a:pt x="187250" y="608560"/>
                  </a:lnTo>
                  <a:lnTo>
                    <a:pt x="0" y="608560"/>
                  </a:lnTo>
                  <a:lnTo>
                    <a:pt x="0" y="0"/>
                  </a:lnTo>
                  <a:close/>
                </a:path>
              </a:pathLst>
            </a:custGeom>
            <a:blipFill>
              <a:blip r:embed="rId11"/>
              <a:stretch>
                <a:fillRect/>
              </a:stretch>
            </a:blipFill>
          </p:spPr>
          <p:txBody>
            <a:bodyPr/>
            <a:lstStyle/>
            <a:p>
              <a:endParaRPr lang="en-VN"/>
            </a:p>
          </p:txBody>
        </p:sp>
        <p:sp>
          <p:nvSpPr>
            <p:cNvPr id="19" name="Freeform 19"/>
            <p:cNvSpPr/>
            <p:nvPr/>
          </p:nvSpPr>
          <p:spPr>
            <a:xfrm>
              <a:off x="5912233" y="553945"/>
              <a:ext cx="2987693" cy="1058929"/>
            </a:xfrm>
            <a:custGeom>
              <a:avLst/>
              <a:gdLst/>
              <a:ahLst/>
              <a:cxnLst/>
              <a:rect l="l" t="t" r="r" b="b"/>
              <a:pathLst>
                <a:path w="2987693" h="1058929">
                  <a:moveTo>
                    <a:pt x="0" y="0"/>
                  </a:moveTo>
                  <a:lnTo>
                    <a:pt x="2987693" y="0"/>
                  </a:lnTo>
                  <a:lnTo>
                    <a:pt x="2987693" y="1058929"/>
                  </a:lnTo>
                  <a:lnTo>
                    <a:pt x="0" y="1058929"/>
                  </a:lnTo>
                  <a:lnTo>
                    <a:pt x="0" y="0"/>
                  </a:lnTo>
                  <a:close/>
                </a:path>
              </a:pathLst>
            </a:custGeom>
            <a:blipFill>
              <a:blip r:embed="rId12"/>
              <a:stretch>
                <a:fillRect/>
              </a:stretch>
            </a:blipFill>
          </p:spPr>
          <p:txBody>
            <a:bodyPr/>
            <a:lstStyle/>
            <a:p>
              <a:endParaRPr lang="en-VN"/>
            </a:p>
          </p:txBody>
        </p:sp>
      </p:grpSp>
      <p:grpSp>
        <p:nvGrpSpPr>
          <p:cNvPr id="20" name="Group 20"/>
          <p:cNvGrpSpPr/>
          <p:nvPr/>
        </p:nvGrpSpPr>
        <p:grpSpPr>
          <a:xfrm>
            <a:off x="55249" y="6661150"/>
            <a:ext cx="18288000" cy="3006725"/>
            <a:chOff x="0" y="0"/>
            <a:chExt cx="24384000" cy="4008966"/>
          </a:xfrm>
        </p:grpSpPr>
        <p:sp>
          <p:nvSpPr>
            <p:cNvPr id="21" name="TextBox 21"/>
            <p:cNvSpPr txBox="1"/>
            <p:nvPr/>
          </p:nvSpPr>
          <p:spPr>
            <a:xfrm>
              <a:off x="0" y="-76200"/>
              <a:ext cx="24384000" cy="4085166"/>
            </a:xfrm>
            <a:prstGeom prst="rect">
              <a:avLst/>
            </a:prstGeom>
          </p:spPr>
          <p:txBody>
            <a:bodyPr lIns="0" tIns="0" rIns="0" bIns="0" rtlCol="0" anchor="t">
              <a:spAutoFit/>
            </a:bodyPr>
            <a:lstStyle/>
            <a:p>
              <a:pPr algn="l">
                <a:lnSpc>
                  <a:spcPts val="4900"/>
                </a:lnSpc>
                <a:spcBef>
                  <a:spcPct val="0"/>
                </a:spcBef>
              </a:pPr>
              <a:r>
                <a:rPr lang="en-US" sz="3500" b="1" dirty="0" err="1">
                  <a:solidFill>
                    <a:srgbClr val="000000"/>
                  </a:solidFill>
                  <a:latin typeface="Cabin Bold"/>
                  <a:ea typeface="Cabin Bold"/>
                  <a:cs typeface="Cabin Bold"/>
                  <a:sym typeface="Cabin Bold"/>
                </a:rPr>
                <a:t>Bước</a:t>
              </a:r>
              <a:r>
                <a:rPr lang="en-US" sz="3500" b="1" dirty="0">
                  <a:solidFill>
                    <a:srgbClr val="000000"/>
                  </a:solidFill>
                  <a:latin typeface="Cabin Bold"/>
                  <a:ea typeface="Cabin Bold"/>
                  <a:cs typeface="Cabin Bold"/>
                  <a:sym typeface="Cabin Bold"/>
                </a:rPr>
                <a:t> 3:</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Áp</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dụng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công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thức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nội</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suy</a:t>
              </a:r>
              <a:r>
                <a:rPr lang="en-US" sz="3500" dirty="0">
                  <a:solidFill>
                    <a:srgbClr val="000000"/>
                  </a:solidFill>
                  <a:latin typeface="Cabin"/>
                  <a:ea typeface="Cabin"/>
                  <a:cs typeface="Cabin"/>
                  <a:sym typeface="Cabin"/>
                </a:rPr>
                <a:t> spline </a:t>
              </a:r>
              <a:r>
                <a:rPr lang="en-US" sz="3500" dirty="0" err="1">
                  <a:solidFill>
                    <a:srgbClr val="000000"/>
                  </a:solidFill>
                  <a:latin typeface="Cabin"/>
                  <a:ea typeface="Cabin"/>
                  <a:cs typeface="Cabin"/>
                  <a:sym typeface="Cabin"/>
                </a:rPr>
                <a:t>bậc</a:t>
              </a:r>
              <a:r>
                <a:rPr lang="en-US" sz="3500" dirty="0">
                  <a:solidFill>
                    <a:srgbClr val="000000"/>
                  </a:solidFill>
                  <a:latin typeface="Cabin"/>
                  <a:ea typeface="Cabin"/>
                  <a:cs typeface="Cabin"/>
                  <a:sym typeface="Cabin"/>
                </a:rPr>
                <a:t> 3</a:t>
              </a:r>
            </a:p>
            <a:p>
              <a:pPr algn="l">
                <a:lnSpc>
                  <a:spcPts val="4900"/>
                </a:lnSpc>
                <a:spcBef>
                  <a:spcPct val="0"/>
                </a:spcBef>
              </a:pPr>
              <a:r>
                <a:rPr lang="en-US" sz="3500" dirty="0" err="1">
                  <a:solidFill>
                    <a:srgbClr val="000000"/>
                  </a:solidFill>
                  <a:latin typeface="Cabin"/>
                  <a:ea typeface="Cabin"/>
                  <a:cs typeface="Cabin"/>
                  <a:sym typeface="Cabin"/>
                </a:rPr>
                <a:t>Sử</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dụng</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đa</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thức</a:t>
              </a:r>
              <a:r>
                <a:rPr lang="en-US" sz="3500" dirty="0">
                  <a:solidFill>
                    <a:srgbClr val="000000"/>
                  </a:solidFill>
                  <a:latin typeface="Cabin"/>
                  <a:ea typeface="Cabin"/>
                  <a:cs typeface="Cabin"/>
                  <a:sym typeface="Cabin"/>
                </a:rPr>
                <a:t> spline cubic </a:t>
              </a:r>
              <a:r>
                <a:rPr lang="en-US" sz="3500" dirty="0" err="1">
                  <a:solidFill>
                    <a:srgbClr val="000000"/>
                  </a:solidFill>
                  <a:latin typeface="Cabin"/>
                  <a:ea typeface="Cabin"/>
                  <a:cs typeface="Cabin"/>
                  <a:sym typeface="Cabin"/>
                </a:rPr>
                <a:t>cho</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đoạn</a:t>
              </a:r>
              <a:r>
                <a:rPr lang="en-US" sz="3500" dirty="0">
                  <a:solidFill>
                    <a:srgbClr val="000000"/>
                  </a:solidFill>
                  <a:latin typeface="Cabin"/>
                  <a:ea typeface="Cabin"/>
                  <a:cs typeface="Cabin"/>
                  <a:sym typeface="Cabin"/>
                </a:rPr>
                <a:t> [              ]:</a:t>
              </a:r>
            </a:p>
            <a:p>
              <a:pPr algn="l">
                <a:lnSpc>
                  <a:spcPts val="4900"/>
                </a:lnSpc>
                <a:spcBef>
                  <a:spcPct val="0"/>
                </a:spcBef>
              </a:pPr>
              <a:r>
                <a:rPr lang="en-US" sz="3500" dirty="0">
                  <a:solidFill>
                    <a:srgbClr val="000000"/>
                  </a:solidFill>
                  <a:latin typeface="Cabin"/>
                  <a:ea typeface="Cabin"/>
                  <a:cs typeface="Cabin"/>
                  <a:sym typeface="Cabin"/>
                </a:rPr>
                <a:t>Trong </a:t>
              </a:r>
              <a:r>
                <a:rPr lang="en-US" sz="3500" dirty="0" err="1">
                  <a:solidFill>
                    <a:srgbClr val="000000"/>
                  </a:solidFill>
                  <a:latin typeface="Cabin"/>
                  <a:ea typeface="Cabin"/>
                  <a:cs typeface="Cabin"/>
                  <a:sym typeface="Cabin"/>
                </a:rPr>
                <a:t>đó</a:t>
              </a:r>
              <a:r>
                <a:rPr lang="en-US" sz="3500" dirty="0">
                  <a:solidFill>
                    <a:srgbClr val="000000"/>
                  </a:solidFill>
                  <a:latin typeface="Cabin"/>
                  <a:ea typeface="Cabin"/>
                  <a:cs typeface="Cabin"/>
                  <a:sym typeface="Cabin"/>
                </a:rPr>
                <a:t>:</a:t>
              </a:r>
            </a:p>
            <a:p>
              <a:pPr marL="755652" lvl="1" indent="-377826" algn="l">
                <a:lnSpc>
                  <a:spcPts val="4900"/>
                </a:lnSpc>
                <a:buFont typeface="Arial"/>
                <a:buChar char="•"/>
              </a:pP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là</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giá</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trị</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gốc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tại</a:t>
              </a:r>
              <a:r>
                <a:rPr lang="en-US" sz="3500" dirty="0">
                  <a:solidFill>
                    <a:srgbClr val="000000"/>
                  </a:solidFill>
                  <a:latin typeface="Cabin"/>
                  <a:ea typeface="Cabin"/>
                  <a:cs typeface="Cabin"/>
                  <a:sym typeface="Cabin"/>
                </a:rPr>
                <a:t> ​</a:t>
              </a:r>
            </a:p>
            <a:p>
              <a:pPr marL="755652" lvl="1" indent="-377826" algn="l">
                <a:lnSpc>
                  <a:spcPts val="4900"/>
                </a:lnSpc>
                <a:buFont typeface="Arial"/>
                <a:buChar char="•"/>
              </a:pP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là</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các</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hệ</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số</a:t>
              </a:r>
              <a:r>
                <a:rPr lang="en-US" sz="3500" dirty="0">
                  <a:solidFill>
                    <a:srgbClr val="000000"/>
                  </a:solidFill>
                  <a:latin typeface="Cabin"/>
                  <a:ea typeface="Cabin"/>
                  <a:cs typeface="Cabin"/>
                  <a:sym typeface="Cabin"/>
                </a:rPr>
                <a:t> spline </a:t>
              </a:r>
              <a:r>
                <a:rPr lang="en-US" sz="3500" dirty="0" err="1">
                  <a:solidFill>
                    <a:srgbClr val="000000"/>
                  </a:solidFill>
                  <a:latin typeface="Cabin"/>
                  <a:ea typeface="Cabin"/>
                  <a:cs typeface="Cabin"/>
                  <a:sym typeface="Cabin"/>
                </a:rPr>
                <a:t>đã</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tính</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từ</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trước</a:t>
              </a:r>
              <a:r>
                <a:rPr lang="en-US" sz="3500" dirty="0">
                  <a:solidFill>
                    <a:srgbClr val="000000"/>
                  </a:solidFill>
                  <a:latin typeface="Cabin"/>
                  <a:ea typeface="Cabin"/>
                  <a:cs typeface="Cabin"/>
                  <a:sym typeface="Cabin"/>
                </a:rPr>
                <a:t>.</a:t>
              </a:r>
            </a:p>
          </p:txBody>
        </p:sp>
        <p:sp>
          <p:nvSpPr>
            <p:cNvPr id="22" name="Freeform 22"/>
            <p:cNvSpPr/>
            <p:nvPr/>
          </p:nvSpPr>
          <p:spPr>
            <a:xfrm>
              <a:off x="9882263" y="835724"/>
              <a:ext cx="1744297" cy="673933"/>
            </a:xfrm>
            <a:custGeom>
              <a:avLst/>
              <a:gdLst/>
              <a:ahLst/>
              <a:cxnLst/>
              <a:rect l="l" t="t" r="r" b="b"/>
              <a:pathLst>
                <a:path w="1744297" h="673933">
                  <a:moveTo>
                    <a:pt x="0" y="0"/>
                  </a:moveTo>
                  <a:lnTo>
                    <a:pt x="1744297" y="0"/>
                  </a:lnTo>
                  <a:lnTo>
                    <a:pt x="1744297" y="673934"/>
                  </a:lnTo>
                  <a:lnTo>
                    <a:pt x="0" y="673934"/>
                  </a:lnTo>
                  <a:lnTo>
                    <a:pt x="0" y="0"/>
                  </a:lnTo>
                  <a:close/>
                </a:path>
              </a:pathLst>
            </a:custGeom>
            <a:blipFill>
              <a:blip r:embed="rId6"/>
              <a:stretch>
                <a:fillRect/>
              </a:stretch>
            </a:blipFill>
          </p:spPr>
          <p:txBody>
            <a:bodyPr/>
            <a:lstStyle/>
            <a:p>
              <a:endParaRPr lang="en-VN"/>
            </a:p>
          </p:txBody>
        </p:sp>
        <p:sp>
          <p:nvSpPr>
            <p:cNvPr id="23" name="Freeform 23"/>
            <p:cNvSpPr/>
            <p:nvPr/>
          </p:nvSpPr>
          <p:spPr>
            <a:xfrm>
              <a:off x="12192000" y="835724"/>
              <a:ext cx="8383834" cy="674970"/>
            </a:xfrm>
            <a:custGeom>
              <a:avLst/>
              <a:gdLst/>
              <a:ahLst/>
              <a:cxnLst/>
              <a:rect l="l" t="t" r="r" b="b"/>
              <a:pathLst>
                <a:path w="8383834" h="674970">
                  <a:moveTo>
                    <a:pt x="0" y="0"/>
                  </a:moveTo>
                  <a:lnTo>
                    <a:pt x="8383834" y="0"/>
                  </a:lnTo>
                  <a:lnTo>
                    <a:pt x="8383834" y="674970"/>
                  </a:lnTo>
                  <a:lnTo>
                    <a:pt x="0" y="674970"/>
                  </a:lnTo>
                  <a:lnTo>
                    <a:pt x="0" y="0"/>
                  </a:lnTo>
                  <a:close/>
                </a:path>
              </a:pathLst>
            </a:custGeom>
            <a:blipFill>
              <a:blip r:embed="rId13"/>
              <a:stretch>
                <a:fillRect/>
              </a:stretch>
            </a:blipFill>
          </p:spPr>
          <p:txBody>
            <a:bodyPr/>
            <a:lstStyle/>
            <a:p>
              <a:endParaRPr lang="en-VN"/>
            </a:p>
          </p:txBody>
        </p:sp>
        <p:sp>
          <p:nvSpPr>
            <p:cNvPr id="24" name="Freeform 24"/>
            <p:cNvSpPr/>
            <p:nvPr/>
          </p:nvSpPr>
          <p:spPr>
            <a:xfrm>
              <a:off x="1044526" y="2397736"/>
              <a:ext cx="575040" cy="751975"/>
            </a:xfrm>
            <a:custGeom>
              <a:avLst/>
              <a:gdLst/>
              <a:ahLst/>
              <a:cxnLst/>
              <a:rect l="l" t="t" r="r" b="b"/>
              <a:pathLst>
                <a:path w="575040" h="751975">
                  <a:moveTo>
                    <a:pt x="0" y="0"/>
                  </a:moveTo>
                  <a:lnTo>
                    <a:pt x="575039" y="0"/>
                  </a:lnTo>
                  <a:lnTo>
                    <a:pt x="575039" y="751975"/>
                  </a:lnTo>
                  <a:lnTo>
                    <a:pt x="0" y="751975"/>
                  </a:lnTo>
                  <a:lnTo>
                    <a:pt x="0" y="0"/>
                  </a:lnTo>
                  <a:close/>
                </a:path>
              </a:pathLst>
            </a:custGeom>
            <a:blipFill>
              <a:blip r:embed="rId14"/>
              <a:stretch>
                <a:fillRect/>
              </a:stretch>
            </a:blipFill>
          </p:spPr>
          <p:txBody>
            <a:bodyPr/>
            <a:lstStyle/>
            <a:p>
              <a:endParaRPr lang="en-VN"/>
            </a:p>
          </p:txBody>
        </p:sp>
        <p:sp>
          <p:nvSpPr>
            <p:cNvPr id="25" name="Freeform 25"/>
            <p:cNvSpPr/>
            <p:nvPr/>
          </p:nvSpPr>
          <p:spPr>
            <a:xfrm>
              <a:off x="5592376" y="2397736"/>
              <a:ext cx="563981" cy="751975"/>
            </a:xfrm>
            <a:custGeom>
              <a:avLst/>
              <a:gdLst/>
              <a:ahLst/>
              <a:cxnLst/>
              <a:rect l="l" t="t" r="r" b="b"/>
              <a:pathLst>
                <a:path w="563981" h="751975">
                  <a:moveTo>
                    <a:pt x="0" y="0"/>
                  </a:moveTo>
                  <a:lnTo>
                    <a:pt x="563981" y="0"/>
                  </a:lnTo>
                  <a:lnTo>
                    <a:pt x="563981" y="751975"/>
                  </a:lnTo>
                  <a:lnTo>
                    <a:pt x="0" y="751975"/>
                  </a:lnTo>
                  <a:lnTo>
                    <a:pt x="0" y="0"/>
                  </a:lnTo>
                  <a:close/>
                </a:path>
              </a:pathLst>
            </a:custGeom>
            <a:blipFill>
              <a:blip r:embed="rId15"/>
              <a:stretch>
                <a:fillRect/>
              </a:stretch>
            </a:blipFill>
          </p:spPr>
          <p:txBody>
            <a:bodyPr/>
            <a:lstStyle/>
            <a:p>
              <a:endParaRPr lang="en-VN"/>
            </a:p>
          </p:txBody>
        </p:sp>
        <p:sp>
          <p:nvSpPr>
            <p:cNvPr id="26" name="Freeform 26"/>
            <p:cNvSpPr/>
            <p:nvPr/>
          </p:nvSpPr>
          <p:spPr>
            <a:xfrm>
              <a:off x="1297934" y="3227737"/>
              <a:ext cx="2297734" cy="781229"/>
            </a:xfrm>
            <a:custGeom>
              <a:avLst/>
              <a:gdLst/>
              <a:ahLst/>
              <a:cxnLst/>
              <a:rect l="l" t="t" r="r" b="b"/>
              <a:pathLst>
                <a:path w="2297734" h="781229">
                  <a:moveTo>
                    <a:pt x="0" y="0"/>
                  </a:moveTo>
                  <a:lnTo>
                    <a:pt x="2297734" y="0"/>
                  </a:lnTo>
                  <a:lnTo>
                    <a:pt x="2297734" y="781229"/>
                  </a:lnTo>
                  <a:lnTo>
                    <a:pt x="0" y="781229"/>
                  </a:lnTo>
                  <a:lnTo>
                    <a:pt x="0" y="0"/>
                  </a:lnTo>
                  <a:close/>
                </a:path>
              </a:pathLst>
            </a:custGeom>
            <a:blipFill>
              <a:blip r:embed="rId16"/>
              <a:stretch>
                <a:fillRect/>
              </a:stretch>
            </a:blipFill>
          </p:spPr>
          <p:txBody>
            <a:bodyPr/>
            <a:lstStyle/>
            <a:p>
              <a:endParaRPr lang="en-VN"/>
            </a:p>
          </p:txBody>
        </p:sp>
      </p:grpSp>
      <p:sp>
        <p:nvSpPr>
          <p:cNvPr id="27" name="TextBox 27"/>
          <p:cNvSpPr txBox="1"/>
          <p:nvPr/>
        </p:nvSpPr>
        <p:spPr>
          <a:xfrm>
            <a:off x="5451671" y="1369566"/>
            <a:ext cx="6961138" cy="653415"/>
          </a:xfrm>
          <a:prstGeom prst="rect">
            <a:avLst/>
          </a:prstGeom>
        </p:spPr>
        <p:txBody>
          <a:bodyPr lIns="0" tIns="0" rIns="0" bIns="0" rtlCol="0" anchor="t">
            <a:spAutoFit/>
          </a:bodyPr>
          <a:lstStyle/>
          <a:p>
            <a:pPr algn="ctr">
              <a:lnSpc>
                <a:spcPts val="5459"/>
              </a:lnSpc>
              <a:spcBef>
                <a:spcPct val="0"/>
              </a:spcBef>
            </a:pPr>
            <a:r>
              <a:rPr lang="en-US" sz="3900">
                <a:solidFill>
                  <a:srgbClr val="000000"/>
                </a:solidFill>
                <a:latin typeface="Paytone One"/>
                <a:ea typeface="Paytone One"/>
                <a:cs typeface="Paytone One"/>
                <a:sym typeface="Paytone One"/>
              </a:rPr>
              <a:t>Nội suy giá trị tại một điểm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451" b="-45451"/>
            </a:stretch>
          </a:blipFill>
        </p:spPr>
        <p:txBody>
          <a:bodyPr/>
          <a:lstStyle/>
          <a:p>
            <a:endParaRPr lang="en-VN" dirty="0"/>
          </a:p>
        </p:txBody>
      </p:sp>
      <p:sp>
        <p:nvSpPr>
          <p:cNvPr id="3" name="Freeform 3"/>
          <p:cNvSpPr/>
          <p:nvPr/>
        </p:nvSpPr>
        <p:spPr>
          <a:xfrm rot="-10800000">
            <a:off x="15946490" y="-1856663"/>
            <a:ext cx="3713326" cy="3713326"/>
          </a:xfrm>
          <a:custGeom>
            <a:avLst/>
            <a:gdLst/>
            <a:ahLst/>
            <a:cxnLst/>
            <a:rect l="l" t="t" r="r" b="b"/>
            <a:pathLst>
              <a:path w="3713326" h="3713326">
                <a:moveTo>
                  <a:pt x="0" y="0"/>
                </a:moveTo>
                <a:lnTo>
                  <a:pt x="3713326" y="0"/>
                </a:lnTo>
                <a:lnTo>
                  <a:pt x="3713326" y="3713326"/>
                </a:lnTo>
                <a:lnTo>
                  <a:pt x="0" y="37133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flipH="1">
            <a:off x="-1906192" y="-786663"/>
            <a:ext cx="4420184" cy="2110638"/>
          </a:xfrm>
          <a:custGeom>
            <a:avLst/>
            <a:gdLst/>
            <a:ahLst/>
            <a:cxnLst/>
            <a:rect l="l" t="t" r="r" b="b"/>
            <a:pathLst>
              <a:path w="4420184" h="2110638">
                <a:moveTo>
                  <a:pt x="4420184" y="0"/>
                </a:moveTo>
                <a:lnTo>
                  <a:pt x="0" y="0"/>
                </a:lnTo>
                <a:lnTo>
                  <a:pt x="0" y="2110638"/>
                </a:lnTo>
                <a:lnTo>
                  <a:pt x="4420184" y="2110638"/>
                </a:lnTo>
                <a:lnTo>
                  <a:pt x="442018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Freeform 5"/>
          <p:cNvSpPr/>
          <p:nvPr/>
        </p:nvSpPr>
        <p:spPr>
          <a:xfrm>
            <a:off x="15361860" y="9166076"/>
            <a:ext cx="4501586" cy="2858507"/>
          </a:xfrm>
          <a:custGeom>
            <a:avLst/>
            <a:gdLst/>
            <a:ahLst/>
            <a:cxnLst/>
            <a:rect l="l" t="t" r="r" b="b"/>
            <a:pathLst>
              <a:path w="4501586" h="2858507">
                <a:moveTo>
                  <a:pt x="0" y="0"/>
                </a:moveTo>
                <a:lnTo>
                  <a:pt x="4501586" y="0"/>
                </a:lnTo>
                <a:lnTo>
                  <a:pt x="4501586" y="2858508"/>
                </a:lnTo>
                <a:lnTo>
                  <a:pt x="0" y="285850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6" name="TextBox 6"/>
          <p:cNvSpPr txBox="1"/>
          <p:nvPr/>
        </p:nvSpPr>
        <p:spPr>
          <a:xfrm>
            <a:off x="303900" y="95831"/>
            <a:ext cx="18618044" cy="1038225"/>
          </a:xfrm>
          <a:prstGeom prst="rect">
            <a:avLst/>
          </a:prstGeom>
        </p:spPr>
        <p:txBody>
          <a:bodyPr lIns="0" tIns="0" rIns="0" bIns="0" rtlCol="0" anchor="t">
            <a:spAutoFit/>
          </a:bodyPr>
          <a:lstStyle/>
          <a:p>
            <a:pPr marL="0" lvl="0" indent="0" algn="ctr">
              <a:lnSpc>
                <a:spcPts val="8400"/>
              </a:lnSpc>
              <a:spcBef>
                <a:spcPct val="0"/>
              </a:spcBef>
            </a:pPr>
            <a:r>
              <a:rPr lang="en-US" sz="6000" dirty="0">
                <a:solidFill>
                  <a:srgbClr val="1B1C54"/>
                </a:solidFill>
                <a:latin typeface="Paytone One"/>
                <a:ea typeface="Paytone One"/>
                <a:cs typeface="Paytone One"/>
                <a:sym typeface="Paytone One"/>
              </a:rPr>
              <a:t>TRIỂN KHAI VÀ ĐÁNH GIÁ KẾT QUẢ</a:t>
            </a:r>
          </a:p>
        </p:txBody>
      </p:sp>
      <p:sp>
        <p:nvSpPr>
          <p:cNvPr id="7" name="TextBox 7"/>
          <p:cNvSpPr txBox="1"/>
          <p:nvPr/>
        </p:nvSpPr>
        <p:spPr>
          <a:xfrm>
            <a:off x="0" y="1134056"/>
            <a:ext cx="18288000" cy="3152775"/>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Paytone One"/>
                <a:ea typeface="Paytone One"/>
                <a:cs typeface="Paytone One"/>
                <a:sym typeface="Paytone One"/>
              </a:rPr>
              <a:t>MÔI TRƯỜNG TRIỂN KHAI </a:t>
            </a:r>
          </a:p>
          <a:p>
            <a:pPr algn="l">
              <a:lnSpc>
                <a:spcPts val="4899"/>
              </a:lnSpc>
              <a:spcBef>
                <a:spcPct val="0"/>
              </a:spcBef>
            </a:pP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Ngôn</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ngữ</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lập</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trình</a:t>
            </a:r>
            <a:r>
              <a:rPr lang="en-US" sz="3499" dirty="0">
                <a:solidFill>
                  <a:srgbClr val="000000"/>
                </a:solidFill>
                <a:latin typeface="Be Vietnam"/>
                <a:ea typeface="Be Vietnam"/>
                <a:cs typeface="Be Vietnam"/>
                <a:sym typeface="Be Vietnam"/>
              </a:rPr>
              <a:t>: C (ISO C99)</a:t>
            </a:r>
          </a:p>
          <a:p>
            <a:pPr algn="l">
              <a:lnSpc>
                <a:spcPts val="4899"/>
              </a:lnSpc>
              <a:spcBef>
                <a:spcPct val="0"/>
              </a:spcBef>
            </a:pP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Hệ</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điều</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hành</a:t>
            </a:r>
            <a:r>
              <a:rPr lang="en-US" sz="3499" dirty="0">
                <a:solidFill>
                  <a:srgbClr val="000000"/>
                </a:solidFill>
                <a:latin typeface="Be Vietnam"/>
                <a:ea typeface="Be Vietnam"/>
                <a:cs typeface="Be Vietnam"/>
                <a:sym typeface="Be Vietnam"/>
              </a:rPr>
              <a:t>: Windows 10 / Ubuntu 20.04</a:t>
            </a:r>
          </a:p>
          <a:p>
            <a:pPr algn="l">
              <a:lnSpc>
                <a:spcPts val="4899"/>
              </a:lnSpc>
              <a:spcBef>
                <a:spcPct val="0"/>
              </a:spcBef>
            </a:pPr>
            <a:r>
              <a:rPr lang="en-US" sz="3499" dirty="0">
                <a:solidFill>
                  <a:srgbClr val="000000"/>
                </a:solidFill>
                <a:latin typeface="Be Vietnam"/>
                <a:ea typeface="Be Vietnam"/>
                <a:cs typeface="Be Vietnam"/>
                <a:sym typeface="Be Vietnam"/>
              </a:rPr>
              <a:t>· IDE: Visual Studio Code</a:t>
            </a:r>
          </a:p>
          <a:p>
            <a:pPr algn="l">
              <a:lnSpc>
                <a:spcPts val="4899"/>
              </a:lnSpc>
              <a:spcBef>
                <a:spcPct val="0"/>
              </a:spcBef>
            </a:pPr>
            <a:r>
              <a:rPr lang="en-US" sz="3499" dirty="0">
                <a:solidFill>
                  <a:srgbClr val="000000"/>
                </a:solidFill>
                <a:latin typeface="Be Vietnam"/>
                <a:ea typeface="Be Vietnam"/>
                <a:cs typeface="Be Vietnam"/>
                <a:sym typeface="Be Vietnam"/>
              </a:rPr>
              <a:t>· Công </a:t>
            </a:r>
            <a:r>
              <a:rPr lang="en-US" sz="3499" dirty="0" err="1">
                <a:solidFill>
                  <a:srgbClr val="000000"/>
                </a:solidFill>
                <a:latin typeface="Be Vietnam"/>
                <a:ea typeface="Be Vietnam"/>
                <a:cs typeface="Be Vietnam"/>
                <a:sym typeface="Be Vietnam"/>
              </a:rPr>
              <a:t>cụ</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hỗ</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trợ</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xử</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lý</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dữ</a:t>
            </a:r>
            <a:r>
              <a:rPr lang="en-US" sz="3499" dirty="0">
                <a:solidFill>
                  <a:srgbClr val="000000"/>
                </a:solidFill>
                <a:latin typeface="Be Vietnam"/>
                <a:ea typeface="Be Vietnam"/>
                <a:cs typeface="Be Vietnam"/>
                <a:sym typeface="Be Vietnam"/>
              </a:rPr>
              <a:t> </a:t>
            </a:r>
            <a:r>
              <a:rPr lang="en-US" sz="3499" dirty="0" err="1">
                <a:solidFill>
                  <a:srgbClr val="000000"/>
                </a:solidFill>
                <a:latin typeface="Be Vietnam"/>
                <a:ea typeface="Be Vietnam"/>
                <a:cs typeface="Be Vietnam"/>
                <a:sym typeface="Be Vietnam"/>
              </a:rPr>
              <a:t>liệu</a:t>
            </a:r>
            <a:r>
              <a:rPr lang="en-US" sz="3499" dirty="0">
                <a:solidFill>
                  <a:srgbClr val="000000"/>
                </a:solidFill>
                <a:latin typeface="Be Vietnam"/>
                <a:ea typeface="Be Vietnam"/>
                <a:cs typeface="Be Vietnam"/>
                <a:sym typeface="Be Vietnam"/>
              </a:rPr>
              <a:t>: Excel</a:t>
            </a:r>
          </a:p>
        </p:txBody>
      </p:sp>
      <p:sp>
        <p:nvSpPr>
          <p:cNvPr id="9" name="TextBox 9"/>
          <p:cNvSpPr txBox="1"/>
          <p:nvPr/>
        </p:nvSpPr>
        <p:spPr>
          <a:xfrm>
            <a:off x="6400800" y="5076825"/>
            <a:ext cx="5110021" cy="563881"/>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Paytone One"/>
                <a:ea typeface="Paytone One"/>
                <a:cs typeface="Paytone One"/>
                <a:sym typeface="Paytone One"/>
              </a:rPr>
              <a:t>Dữ</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liệu</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của</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thời</a:t>
            </a:r>
            <a:r>
              <a:rPr lang="en-US" sz="3299" dirty="0">
                <a:solidFill>
                  <a:srgbClr val="000000"/>
                </a:solidFill>
                <a:latin typeface="Paytone One"/>
                <a:ea typeface="Paytone One"/>
                <a:cs typeface="Paytone One"/>
                <a:sym typeface="Paytone One"/>
              </a:rPr>
              <a:t> </a:t>
            </a:r>
            <a:r>
              <a:rPr lang="en-US" sz="3299" dirty="0" err="1">
                <a:solidFill>
                  <a:srgbClr val="000000"/>
                </a:solidFill>
                <a:latin typeface="Paytone One"/>
                <a:ea typeface="Paytone One"/>
                <a:cs typeface="Paytone One"/>
                <a:sym typeface="Paytone One"/>
              </a:rPr>
              <a:t>tiết</a:t>
            </a:r>
            <a:endParaRPr lang="en-US" sz="3299" dirty="0">
              <a:solidFill>
                <a:srgbClr val="000000"/>
              </a:solidFill>
              <a:latin typeface="Paytone One"/>
              <a:ea typeface="Paytone One"/>
              <a:cs typeface="Paytone One"/>
              <a:sym typeface="Paytone One"/>
            </a:endParaRPr>
          </a:p>
        </p:txBody>
      </p:sp>
      <p:sp>
        <p:nvSpPr>
          <p:cNvPr id="10" name="TextBox 10"/>
          <p:cNvSpPr txBox="1"/>
          <p:nvPr/>
        </p:nvSpPr>
        <p:spPr>
          <a:xfrm>
            <a:off x="6142620" y="4373826"/>
            <a:ext cx="6002759" cy="669925"/>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Paytone One"/>
                <a:ea typeface="Paytone One"/>
                <a:cs typeface="Paytone One"/>
                <a:sym typeface="Paytone One"/>
              </a:rPr>
              <a:t>KẾT QUẢ THỰC NGHIỆM </a:t>
            </a:r>
          </a:p>
        </p:txBody>
      </p:sp>
      <p:sp>
        <p:nvSpPr>
          <p:cNvPr id="11" name="TextBox 11"/>
          <p:cNvSpPr txBox="1"/>
          <p:nvPr/>
        </p:nvSpPr>
        <p:spPr>
          <a:xfrm>
            <a:off x="200779" y="7423150"/>
            <a:ext cx="18087221" cy="1819656"/>
          </a:xfrm>
          <a:prstGeom prst="rect">
            <a:avLst/>
          </a:prstGeom>
        </p:spPr>
        <p:txBody>
          <a:bodyPr lIns="0" tIns="0" rIns="0" bIns="0" rtlCol="0" anchor="t">
            <a:spAutoFit/>
          </a:bodyPr>
          <a:lstStyle/>
          <a:p>
            <a:pPr algn="l">
              <a:lnSpc>
                <a:spcPts val="4857"/>
              </a:lnSpc>
              <a:spcBef>
                <a:spcPct val="0"/>
              </a:spcBef>
            </a:pPr>
            <a:r>
              <a:rPr lang="en-US" sz="3469">
                <a:solidFill>
                  <a:srgbClr val="000000"/>
                </a:solidFill>
                <a:latin typeface="Cabin"/>
                <a:ea typeface="Cabin"/>
                <a:cs typeface="Cabin"/>
                <a:sym typeface="Cabin"/>
              </a:rPr>
              <a:t>Áp dụng phương pháp nội suy spline bậc ba để tính toán và vẽ đường cong biểu diễn sự biến đổi nhiệt độ theo thời gian. Đường cong nội suy giúp làm mượt dữ liệu và hỗ trợ người dùng dễ dàng quan sát xu hướng nhiệt độ trong ngày.</a:t>
            </a:r>
          </a:p>
        </p:txBody>
      </p:sp>
      <p:graphicFrame>
        <p:nvGraphicFramePr>
          <p:cNvPr id="12" name="Table 11">
            <a:extLst>
              <a:ext uri="{FF2B5EF4-FFF2-40B4-BE49-F238E27FC236}">
                <a16:creationId xmlns:a16="http://schemas.microsoft.com/office/drawing/2014/main" id="{BD399D5F-2666-F0E3-3CA5-5327C59F4173}"/>
              </a:ext>
            </a:extLst>
          </p:cNvPr>
          <p:cNvGraphicFramePr>
            <a:graphicFrameLocks noGrp="1"/>
          </p:cNvGraphicFramePr>
          <p:nvPr>
            <p:extLst>
              <p:ext uri="{D42A27DB-BD31-4B8C-83A1-F6EECF244321}">
                <p14:modId xmlns:p14="http://schemas.microsoft.com/office/powerpoint/2010/main" val="4112403730"/>
              </p:ext>
            </p:extLst>
          </p:nvPr>
        </p:nvGraphicFramePr>
        <p:xfrm>
          <a:off x="1447799" y="5962762"/>
          <a:ext cx="15392400" cy="1036320"/>
        </p:xfrm>
        <a:graphic>
          <a:graphicData uri="http://schemas.openxmlformats.org/drawingml/2006/table">
            <a:tbl>
              <a:tblPr>
                <a:tableStyleId>{2D5ABB26-0587-4C30-8999-92F81FD0307C}</a:tableStyleId>
              </a:tblPr>
              <a:tblGrid>
                <a:gridCol w="2438400">
                  <a:extLst>
                    <a:ext uri="{9D8B030D-6E8A-4147-A177-3AD203B41FA5}">
                      <a16:colId xmlns:a16="http://schemas.microsoft.com/office/drawing/2014/main" val="858907472"/>
                    </a:ext>
                  </a:extLst>
                </a:gridCol>
                <a:gridCol w="1143000">
                  <a:extLst>
                    <a:ext uri="{9D8B030D-6E8A-4147-A177-3AD203B41FA5}">
                      <a16:colId xmlns:a16="http://schemas.microsoft.com/office/drawing/2014/main" val="3660659584"/>
                    </a:ext>
                  </a:extLst>
                </a:gridCol>
                <a:gridCol w="1066800">
                  <a:extLst>
                    <a:ext uri="{9D8B030D-6E8A-4147-A177-3AD203B41FA5}">
                      <a16:colId xmlns:a16="http://schemas.microsoft.com/office/drawing/2014/main" val="1132627939"/>
                    </a:ext>
                  </a:extLst>
                </a:gridCol>
                <a:gridCol w="1066800">
                  <a:extLst>
                    <a:ext uri="{9D8B030D-6E8A-4147-A177-3AD203B41FA5}">
                      <a16:colId xmlns:a16="http://schemas.microsoft.com/office/drawing/2014/main" val="3372654414"/>
                    </a:ext>
                  </a:extLst>
                </a:gridCol>
                <a:gridCol w="1143000">
                  <a:extLst>
                    <a:ext uri="{9D8B030D-6E8A-4147-A177-3AD203B41FA5}">
                      <a16:colId xmlns:a16="http://schemas.microsoft.com/office/drawing/2014/main" val="3899789695"/>
                    </a:ext>
                  </a:extLst>
                </a:gridCol>
                <a:gridCol w="1295400">
                  <a:extLst>
                    <a:ext uri="{9D8B030D-6E8A-4147-A177-3AD203B41FA5}">
                      <a16:colId xmlns:a16="http://schemas.microsoft.com/office/drawing/2014/main" val="4096370249"/>
                    </a:ext>
                  </a:extLst>
                </a:gridCol>
                <a:gridCol w="1447800">
                  <a:extLst>
                    <a:ext uri="{9D8B030D-6E8A-4147-A177-3AD203B41FA5}">
                      <a16:colId xmlns:a16="http://schemas.microsoft.com/office/drawing/2014/main" val="2827802430"/>
                    </a:ext>
                  </a:extLst>
                </a:gridCol>
                <a:gridCol w="1447800">
                  <a:extLst>
                    <a:ext uri="{9D8B030D-6E8A-4147-A177-3AD203B41FA5}">
                      <a16:colId xmlns:a16="http://schemas.microsoft.com/office/drawing/2014/main" val="2601524109"/>
                    </a:ext>
                  </a:extLst>
                </a:gridCol>
                <a:gridCol w="1447800">
                  <a:extLst>
                    <a:ext uri="{9D8B030D-6E8A-4147-A177-3AD203B41FA5}">
                      <a16:colId xmlns:a16="http://schemas.microsoft.com/office/drawing/2014/main" val="685338935"/>
                    </a:ext>
                  </a:extLst>
                </a:gridCol>
                <a:gridCol w="1600200">
                  <a:extLst>
                    <a:ext uri="{9D8B030D-6E8A-4147-A177-3AD203B41FA5}">
                      <a16:colId xmlns:a16="http://schemas.microsoft.com/office/drawing/2014/main" val="4285027636"/>
                    </a:ext>
                  </a:extLst>
                </a:gridCol>
                <a:gridCol w="1295400">
                  <a:extLst>
                    <a:ext uri="{9D8B030D-6E8A-4147-A177-3AD203B41FA5}">
                      <a16:colId xmlns:a16="http://schemas.microsoft.com/office/drawing/2014/main" val="2841833861"/>
                    </a:ext>
                  </a:extLst>
                </a:gridCol>
              </a:tblGrid>
              <a:tr h="208970">
                <a:tc>
                  <a:txBody>
                    <a:bodyPr/>
                    <a:lstStyle/>
                    <a:p>
                      <a:pPr algn="ctr"/>
                      <a:r>
                        <a:rPr lang="en-US" sz="2800" dirty="0" err="1">
                          <a:solidFill>
                            <a:sysClr val="windowText" lastClr="000000"/>
                          </a:solidFill>
                          <a:latin typeface="Times New Roman" panose="02020603050405020304" pitchFamily="18" charset="0"/>
                          <a:cs typeface="Times New Roman" panose="02020603050405020304" pitchFamily="18" charset="0"/>
                        </a:rPr>
                        <a:t>Thời</a:t>
                      </a:r>
                      <a:r>
                        <a:rPr lang="en-US" sz="2800" dirty="0">
                          <a:solidFill>
                            <a:sysClr val="windowText" lastClr="000000"/>
                          </a:solidFill>
                          <a:latin typeface="Times New Roman" panose="02020603050405020304" pitchFamily="18" charset="0"/>
                          <a:cs typeface="Times New Roman" panose="02020603050405020304" pitchFamily="18" charset="0"/>
                        </a:rPr>
                        <a:t> </a:t>
                      </a:r>
                      <a:r>
                        <a:rPr lang="en-US" sz="2800" dirty="0" err="1">
                          <a:solidFill>
                            <a:sysClr val="windowText" lastClr="000000"/>
                          </a:solidFill>
                          <a:latin typeface="Times New Roman" panose="02020603050405020304" pitchFamily="18" charset="0"/>
                          <a:cs typeface="Times New Roman" panose="02020603050405020304" pitchFamily="18" charset="0"/>
                        </a:rPr>
                        <a:t>gian</a:t>
                      </a:r>
                      <a:r>
                        <a:rPr lang="en-US" sz="2800" dirty="0">
                          <a:solidFill>
                            <a:sysClr val="windowText" lastClr="000000"/>
                          </a:solidFill>
                          <a:latin typeface="Times New Roman" panose="02020603050405020304" pitchFamily="18" charset="0"/>
                          <a:cs typeface="Times New Roman" panose="02020603050405020304" pitchFamily="18" charset="0"/>
                        </a:rPr>
                        <a:t> (</a:t>
                      </a:r>
                      <a:r>
                        <a:rPr lang="en-US" sz="2800" dirty="0" err="1">
                          <a:solidFill>
                            <a:sysClr val="windowText" lastClr="000000"/>
                          </a:solidFill>
                          <a:latin typeface="Times New Roman" panose="02020603050405020304" pitchFamily="18" charset="0"/>
                          <a:cs typeface="Times New Roman" panose="02020603050405020304" pitchFamily="18" charset="0"/>
                        </a:rPr>
                        <a:t>giờ</a:t>
                      </a:r>
                      <a:r>
                        <a:rPr lang="en-US" sz="2800" dirty="0">
                          <a:solidFill>
                            <a:sysClr val="windowText" lastClr="000000"/>
                          </a:solidFill>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479808"/>
                  </a:ext>
                </a:extLst>
              </a:tr>
              <a:tr h="0">
                <a:tc>
                  <a:txBody>
                    <a:bodyPr/>
                    <a:lstStyle/>
                    <a:p>
                      <a:pPr algn="ctr"/>
                      <a:r>
                        <a:rPr lang="en-US" sz="2800">
                          <a:solidFill>
                            <a:sysClr val="windowText" lastClr="000000"/>
                          </a:solidFill>
                          <a:latin typeface="Times New Roman" panose="02020603050405020304" pitchFamily="18" charset="0"/>
                          <a:cs typeface="Times New Roman" panose="02020603050405020304" pitchFamily="18" charset="0"/>
                        </a:rPr>
                        <a:t>Nhiệt độ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22.5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23.0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23.8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a:solidFill>
                            <a:sysClr val="windowText" lastClr="000000"/>
                          </a:solidFill>
                          <a:latin typeface="Times New Roman" panose="02020603050405020304" pitchFamily="18" charset="0"/>
                          <a:cs typeface="Times New Roman" panose="02020603050405020304" pitchFamily="18" charset="0"/>
                        </a:rPr>
                        <a:t>23.5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23.0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VN" sz="2800" dirty="0">
                          <a:solidFill>
                            <a:sysClr val="windowText" lastClr="000000"/>
                          </a:solidFill>
                          <a:latin typeface="Times New Roman" panose="02020603050405020304" pitchFamily="18" charset="0"/>
                          <a:cs typeface="Times New Roman" panose="02020603050405020304" pitchFamily="18" charset="0"/>
                        </a:rPr>
                        <a:t>22.7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8092192"/>
                  </a:ext>
                </a:extLst>
              </a:tr>
            </a:tbl>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7">
                                            <p:txEl>
                                              <p:pRg st="1" end="1"/>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7">
                                            <p:txEl>
                                              <p:pRg st="2" end="2"/>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additive="base">
                                        <p:cTn id="29" dur="500"/>
                                        <p:tgtEl>
                                          <p:spTgt spid="7">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7">
                                            <p:txEl>
                                              <p:pRg st="3" end="3"/>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additive="base">
                                        <p:cTn id="33" dur="500"/>
                                        <p:tgtEl>
                                          <p:spTgt spid="7">
                                            <p:txEl>
                                              <p:pRg st="4" end="4"/>
                                            </p:txEl>
                                          </p:spTgt>
                                        </p:tgtEl>
                                        <p:attrNameLst>
                                          <p:attrName>ppt_y</p:attrName>
                                        </p:attrNameLst>
                                      </p:cBhvr>
                                      <p:tavLst>
                                        <p:tav tm="0">
                                          <p:val>
                                            <p:strVal val="#ppt_y+#ppt_h*1.125000"/>
                                          </p:val>
                                        </p:tav>
                                        <p:tav tm="100000">
                                          <p:val>
                                            <p:strVal val="#ppt_y"/>
                                          </p:val>
                                        </p:tav>
                                      </p:tavLst>
                                    </p:anim>
                                    <p:animEffect transition="in" filter="wipe(up)">
                                      <p:cBhvr>
                                        <p:cTn id="34" dur="500"/>
                                        <p:tgtEl>
                                          <p:spTgt spid="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dissolve">
                                      <p:cBhvr>
                                        <p:cTn id="46" dur="500"/>
                                        <p:tgtEl>
                                          <p:spTgt spid="9"/>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1789</Words>
  <Application>Microsoft Macintosh PowerPoint</Application>
  <PresentationFormat>Custom</PresentationFormat>
  <Paragraphs>255</Paragraphs>
  <Slides>16</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Paytone One</vt:lpstr>
      <vt:lpstr>Times New Roman</vt:lpstr>
      <vt:lpstr>DFVN Camar</vt:lpstr>
      <vt:lpstr>Arial</vt:lpstr>
      <vt:lpstr>Cabin Bold</vt:lpstr>
      <vt:lpstr>Noto Serif Display Bold</vt:lpstr>
      <vt:lpstr>Asap Bold</vt:lpstr>
      <vt:lpstr>Be Vietnam Ultra-Bold</vt:lpstr>
      <vt:lpstr>IBM Plex Serif Bold</vt:lpstr>
      <vt:lpstr>Asap</vt:lpstr>
      <vt:lpstr>Cabin</vt:lpstr>
      <vt:lpstr>Calibri</vt:lpstr>
      <vt:lpstr>Heading Now 71-78 Bold</vt:lpstr>
      <vt:lpstr>Be Vietnam</vt:lpstr>
      <vt:lpstr>Telegraf</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Lê Hoàng Tín Bùi Hoàng Tài Hà Văn Việt CBHD: Nguyễn Tấn Khôi</dc:title>
  <cp:lastModifiedBy>Lê Hoàng Tín</cp:lastModifiedBy>
  <cp:revision>2</cp:revision>
  <dcterms:created xsi:type="dcterms:W3CDTF">2006-08-16T00:00:00Z</dcterms:created>
  <dcterms:modified xsi:type="dcterms:W3CDTF">2025-06-08T15:53:07Z</dcterms:modified>
  <dc:identifier>DAGoPZ2F1YE</dc:identifier>
</cp:coreProperties>
</file>